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Types>
</file>

<file path=_rels/.rels><?xml version='1.0' encoding='UTF-8' standalone='yes'?>
<Relationships xmlns="http://schemas.openxmlformats.org/package/2006/relationships"><Relationship Id="rId1" Type="http://schemas.microsoft.com/office/2011/relationships/webextensiontaskpanes" Target="ppt/webextensions/taskpanes.xml"/><Relationship Id="rId2" Type="http://schemas.openxmlformats.org/officeDocument/2006/relationships/officeDocument" Target="ppt/presentation.xml"/><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 Id="rId6"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48" r:id="rId4"/>
    <p:sldMasterId id="2147483759" r:id="rId5"/>
    <p:sldMasterId id="2147483770" r:id="rId6"/>
    <p:sldMasterId id="2147483781" r:id="rId7"/>
    <p:sldMasterId id="2147483792" r:id="rId8"/>
    <p:sldMasterId id="2147483803" r:id="rId9"/>
    <p:sldMasterId id="2147483814" r:id="rId10"/>
    <p:sldMasterId id="2147483825" r:id="rId11"/>
    <p:sldMasterId id="2147483836" r:id="rId12"/>
    <p:sldMasterId id="2147483847" r:id="rId13"/>
    <p:sldMasterId id="2147483858" r:id="rId14"/>
    <p:sldMasterId id="2147483869" r:id="rId15"/>
    <p:sldMasterId id="2147483880" r:id="rId16"/>
    <p:sldMasterId id="2147483891" r:id="rId17"/>
    <p:sldMasterId id="2147483902" r:id="rId18"/>
  </p:sldMasterIdLst>
  <p:notesMasterIdLst>
    <p:notesMasterId r:id="rId36"/>
  </p:notesMasterIdLst>
  <p:sldIdLst>
    <p:sldId id="2147375102" r:id="rId19"/>
    <p:sldId id="2147375007" r:id="rId20"/>
    <p:sldId id="2147375107" r:id="rId21"/>
    <p:sldId id="2147375108" r:id="rId22"/>
    <p:sldId id="2147375103" r:id="rId23"/>
    <p:sldId id="2147375104" r:id="rId24"/>
    <p:sldId id="2147375105" r:id="rId25"/>
    <p:sldId id="2147375109" r:id="rId26"/>
    <p:sldId id="2147375106" r:id="rId27"/>
    <p:sldId id="2147375098" r:id="rId28"/>
    <p:sldId id="2147375099" r:id="rId29"/>
    <p:sldId id="2147375100" r:id="rId30"/>
    <p:sldId id="2147375101" r:id="rId31"/>
    <p:sldId id="2147375089" r:id="rId32"/>
    <p:sldId id="2147375095" r:id="rId33"/>
    <p:sldId id="2147375090" r:id="rId34"/>
    <p:sldId id="2147375063" r:id="rId3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33C"/>
    <a:srgbClr val="AA3F69"/>
    <a:srgbClr val="0A395A"/>
    <a:srgbClr val="FFFFFF"/>
    <a:srgbClr val="F2F1EF"/>
    <a:srgbClr val="EDEFF2"/>
    <a:srgbClr val="001625"/>
    <a:srgbClr val="B8D1E5"/>
    <a:srgbClr val="F7C96B"/>
    <a:srgbClr val="868C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5" autoAdjust="0"/>
    <p:restoredTop sz="94795"/>
  </p:normalViewPr>
  <p:slideViewPr>
    <p:cSldViewPr snapToGrid="0">
      <p:cViewPr varScale="1">
        <p:scale>
          <a:sx n="100" d="100"/>
          <a:sy n="100" d="100"/>
        </p:scale>
        <p:origin x="176" y="60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9" Type="http://schemas.openxmlformats.org/officeDocument/2006/relationships/slideMaster" Target="slideMasters/slideMaster6.xml"/><Relationship Id="rId10" Type="http://schemas.openxmlformats.org/officeDocument/2006/relationships/slideMaster" Target="slideMasters/slideMaster7.xml"/><Relationship Id="rId11" Type="http://schemas.openxmlformats.org/officeDocument/2006/relationships/slideMaster" Target="slideMasters/slideMaster8.xml"/><Relationship Id="rId12" Type="http://schemas.openxmlformats.org/officeDocument/2006/relationships/slideMaster" Target="slideMasters/slideMaster9.xml"/><Relationship Id="rId13" Type="http://schemas.openxmlformats.org/officeDocument/2006/relationships/slideMaster" Target="slideMasters/slideMaster10.xml"/><Relationship Id="rId14" Type="http://schemas.openxmlformats.org/officeDocument/2006/relationships/slideMaster" Target="slideMasters/slideMaster11.xml"/><Relationship Id="rId15" Type="http://schemas.openxmlformats.org/officeDocument/2006/relationships/slideMaster" Target="slideMasters/slideMaster12.xml"/><Relationship Id="rId16" Type="http://schemas.openxmlformats.org/officeDocument/2006/relationships/slideMaster" Target="slideMasters/slideMaster13.xml"/><Relationship Id="rId17" Type="http://schemas.openxmlformats.org/officeDocument/2006/relationships/slideMaster" Target="slideMasters/slideMaster14.xml"/><Relationship Id="rId18" Type="http://schemas.openxmlformats.org/officeDocument/2006/relationships/slideMaster" Target="slideMasters/slideMaster15.xml"/><Relationship Id="rId19" Type="http://schemas.openxmlformats.org/officeDocument/2006/relationships/slide" Target="slides/slide1.xml"/><Relationship Id="rId20" Type="http://schemas.openxmlformats.org/officeDocument/2006/relationships/slide" Target="slides/slide2.xml"/><Relationship Id="rId21" Type="http://schemas.openxmlformats.org/officeDocument/2006/relationships/slide" Target="slides/slide3.xml"/><Relationship Id="rId22" Type="http://schemas.openxmlformats.org/officeDocument/2006/relationships/slide" Target="slides/slide4.xml"/><Relationship Id="rId23" Type="http://schemas.openxmlformats.org/officeDocument/2006/relationships/slide" Target="slides/slide5.xml"/><Relationship Id="rId24" Type="http://schemas.openxmlformats.org/officeDocument/2006/relationships/slide" Target="slides/slide6.xml"/><Relationship Id="rId25" Type="http://schemas.openxmlformats.org/officeDocument/2006/relationships/slide" Target="slides/slide7.xml"/><Relationship Id="rId26" Type="http://schemas.openxmlformats.org/officeDocument/2006/relationships/slide" Target="slides/slide8.xml"/><Relationship Id="rId27" Type="http://schemas.openxmlformats.org/officeDocument/2006/relationships/slide" Target="slides/slide9.xml"/><Relationship Id="rId28" Type="http://schemas.openxmlformats.org/officeDocument/2006/relationships/slide" Target="slides/slide10.xml"/><Relationship Id="rId29" Type="http://schemas.openxmlformats.org/officeDocument/2006/relationships/slide" Target="slides/slide11.xml"/><Relationship Id="rId30" Type="http://schemas.openxmlformats.org/officeDocument/2006/relationships/slide" Target="slides/slide12.xml"/><Relationship Id="rId31" Type="http://schemas.openxmlformats.org/officeDocument/2006/relationships/slide" Target="slides/slide13.xml"/><Relationship Id="rId32" Type="http://schemas.openxmlformats.org/officeDocument/2006/relationships/slide" Target="slides/slide14.xml"/><Relationship Id="rId33" Type="http://schemas.openxmlformats.org/officeDocument/2006/relationships/slide" Target="slides/slide15.xml"/><Relationship Id="rId34" Type="http://schemas.openxmlformats.org/officeDocument/2006/relationships/slide" Target="slides/slide16.xml"/><Relationship Id="rId35" Type="http://schemas.openxmlformats.org/officeDocument/2006/relationships/slide" Target="slides/slide17.xml"/><Relationship Id="rId36" Type="http://schemas.openxmlformats.org/officeDocument/2006/relationships/notesMaster" Target="notesMasters/notesMaster1.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defRPr sz="1600" b="1">
                <a:solidFill>
                  <a:srgbClr val="070B18"/>
                </a:solidFill>
              </a:defRPr>
            </a:pPr>
            <a:r>
              <a:rPr lang="de-DE" sz="1600" b="1">
                <a:solidFill>
                  <a:srgbClr val="070B18"/>
                </a:solidFill>
              </a:rPr>
              <a:t>Kalenderjahresrenditen in Prozent</a:t>
            </a:r>
          </a:p>
        </c:rich>
      </c:tx>
      <c:overlay val="0"/>
    </c:title>
    <c:autoTitleDeleted val="0"/>
    <c:plotArea>
      <c:layout/>
      <c:barChart>
        <c:barDir val="col"/>
        <c:grouping val="clustered"/>
        <c:varyColors val="0"/>
        <c:ser>
          <c:idx val="0"/>
          <c:order val="0"/>
          <c:tx>
            <c:strRef>
              <c:f>x</c:f>
              <c:strCache>
                <c:ptCount val="1"/>
                <c:pt idx="0">
                  <c:v>Jahresrendite</c:v>
                </c:pt>
              </c:strCache>
            </c:strRef>
          </c:tx>
          <c:invertIfNegative val="0"/>
          <c:dPt>
            <c:idx val="0"/>
            <c:invertIfNegative val="0"/>
            <c:bubble3D val="0"/>
            <c:spPr>
              <a:solidFill>
                <a:srgbClr val="C2A36B"/>
              </a:solidFill>
              <a:ln>
                <a:noFill/>
              </a:ln>
            </c:spPr>
            <c:extLst>
              <c:ext xmlns:c16="http://schemas.microsoft.com/office/drawing/2014/chart" uri="{C3380CC4-5D6E-409C-BE32-E72D297353CC}">
                <c16:uniqueId val="{00000001-B1CD-104A-8FF4-68BAC91B803A}"/>
              </c:ext>
            </c:extLst>
          </c:dPt>
          <c:dPt>
            <c:idx val="1"/>
            <c:invertIfNegative val="0"/>
            <c:bubble3D val="0"/>
            <c:spPr>
              <a:solidFill>
                <a:srgbClr val="C2A36B"/>
              </a:solidFill>
              <a:ln>
                <a:noFill/>
              </a:ln>
            </c:spPr>
            <c:extLst>
              <c:ext xmlns:c16="http://schemas.microsoft.com/office/drawing/2014/chart" uri="{C3380CC4-5D6E-409C-BE32-E72D297353CC}">
                <c16:uniqueId val="{00000003-B1CD-104A-8FF4-68BAC91B803A}"/>
              </c:ext>
            </c:extLst>
          </c:dPt>
          <c:dPt>
            <c:idx val="2"/>
            <c:invertIfNegative val="0"/>
            <c:bubble3D val="0"/>
            <c:spPr>
              <a:solidFill>
                <a:srgbClr val="466479"/>
              </a:solidFill>
              <a:ln>
                <a:noFill/>
              </a:ln>
            </c:spPr>
            <c:extLst>
              <c:ext xmlns:c16="http://schemas.microsoft.com/office/drawing/2014/chart" uri="{C3380CC4-5D6E-409C-BE32-E72D297353CC}">
                <c16:uniqueId val="{00000005-B1CD-104A-8FF4-68BAC91B803A}"/>
              </c:ext>
            </c:extLst>
          </c:dPt>
          <c:dPt>
            <c:idx val="3"/>
            <c:invertIfNegative val="0"/>
            <c:bubble3D val="0"/>
            <c:spPr>
              <a:solidFill>
                <a:srgbClr val="466479"/>
              </a:solidFill>
              <a:ln>
                <a:noFill/>
              </a:ln>
            </c:spPr>
            <c:extLst>
              <c:ext xmlns:c16="http://schemas.microsoft.com/office/drawing/2014/chart" uri="{C3380CC4-5D6E-409C-BE32-E72D297353CC}">
                <c16:uniqueId val="{00000007-B1CD-104A-8FF4-68BAC91B803A}"/>
              </c:ext>
            </c:extLst>
          </c:dPt>
          <c:dPt>
            <c:idx val="4"/>
            <c:invertIfNegative val="0"/>
            <c:bubble3D val="0"/>
            <c:spPr>
              <a:solidFill>
                <a:srgbClr val="C2A36B"/>
              </a:solidFill>
              <a:ln>
                <a:noFill/>
              </a:ln>
            </c:spPr>
            <c:extLst>
              <c:ext xmlns:c16="http://schemas.microsoft.com/office/drawing/2014/chart" uri="{C3380CC4-5D6E-409C-BE32-E72D297353CC}">
                <c16:uniqueId val="{00000009-B1CD-104A-8FF4-68BAC91B803A}"/>
              </c:ext>
            </c:extLst>
          </c:dPt>
          <c:dPt>
            <c:idx val="5"/>
            <c:invertIfNegative val="0"/>
            <c:bubble3D val="0"/>
            <c:spPr>
              <a:solidFill>
                <a:srgbClr val="466479"/>
              </a:solidFill>
              <a:ln>
                <a:noFill/>
              </a:ln>
            </c:spPr>
            <c:extLst>
              <c:ext xmlns:c16="http://schemas.microsoft.com/office/drawing/2014/chart" uri="{C3380CC4-5D6E-409C-BE32-E72D297353CC}">
                <c16:uniqueId val="{0000000B-B1CD-104A-8FF4-68BAC91B803A}"/>
              </c:ext>
            </c:extLst>
          </c:dPt>
          <c:dPt>
            <c:idx val="6"/>
            <c:invertIfNegative val="0"/>
            <c:bubble3D val="0"/>
            <c:spPr>
              <a:solidFill>
                <a:srgbClr val="C2A36B"/>
              </a:solidFill>
              <a:ln>
                <a:noFill/>
              </a:ln>
            </c:spPr>
            <c:extLst>
              <c:ext xmlns:c16="http://schemas.microsoft.com/office/drawing/2014/chart" uri="{C3380CC4-5D6E-409C-BE32-E72D297353CC}">
                <c16:uniqueId val="{0000000D-B1CD-104A-8FF4-68BAC91B803A}"/>
              </c:ext>
            </c:extLst>
          </c:dPt>
          <c:dLbls>
            <c:dLbl>
              <c:idx val="0"/>
              <c:tx>
                <c:rich>
                  <a:bodyPr/>
                  <a:lstStyle/>
                  <a:p>
                    <a:pPr>
                      <a:defRPr sz="1400" b="1">
                        <a:solidFill>
                          <a:srgbClr val="070B18"/>
                        </a:solidFill>
                      </a:defRPr>
                    </a:pPr>
                    <a:r>
                      <a:rPr lang="en-US" sz="1400" b="1">
                        <a:solidFill>
                          <a:srgbClr val="070B18"/>
                        </a:solidFill>
                      </a:rPr>
                      <a:t>+2.7 %</a:t>
                    </a:r>
                  </a:p>
                </c:rich>
              </c:tx>
              <c:spPr>
                <a:noFill/>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1CD-104A-8FF4-68BAC91B803A}"/>
                </c:ext>
              </c:extLst>
            </c:dLbl>
            <c:dLbl>
              <c:idx val="1"/>
              <c:tx>
                <c:rich>
                  <a:bodyPr/>
                  <a:lstStyle/>
                  <a:p>
                    <a:pPr>
                      <a:defRPr sz="1400" b="1">
                        <a:solidFill>
                          <a:srgbClr val="070B18"/>
                        </a:solidFill>
                      </a:defRPr>
                    </a:pPr>
                    <a:r>
                      <a:rPr lang="en-US" sz="1400" b="1">
                        <a:solidFill>
                          <a:srgbClr val="070B18"/>
                        </a:solidFill>
                      </a:rPr>
                      <a:t>+42.8 %</a:t>
                    </a:r>
                  </a:p>
                </c:rich>
              </c:tx>
              <c:spPr>
                <a:noFill/>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1CD-104A-8FF4-68BAC91B803A}"/>
                </c:ext>
              </c:extLst>
            </c:dLbl>
            <c:dLbl>
              <c:idx val="2"/>
              <c:tx>
                <c:rich>
                  <a:bodyPr/>
                  <a:lstStyle/>
                  <a:p>
                    <a:pPr>
                      <a:defRPr sz="1400" b="1">
                        <a:solidFill>
                          <a:srgbClr val="070B18"/>
                        </a:solidFill>
                      </a:defRPr>
                    </a:pPr>
                    <a:r>
                      <a:rPr lang="en-US" sz="1400" b="1">
                        <a:solidFill>
                          <a:srgbClr val="070B18"/>
                        </a:solidFill>
                      </a:rPr>
                      <a:t>-18.5 %</a:t>
                    </a:r>
                  </a:p>
                </c:rich>
              </c:tx>
              <c:spPr>
                <a:noFill/>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1CD-104A-8FF4-68BAC91B803A}"/>
                </c:ext>
              </c:extLst>
            </c:dLbl>
            <c:dLbl>
              <c:idx val="3"/>
              <c:tx>
                <c:rich>
                  <a:bodyPr/>
                  <a:lstStyle/>
                  <a:p>
                    <a:pPr>
                      <a:defRPr sz="1400" b="1">
                        <a:solidFill>
                          <a:srgbClr val="070B18"/>
                        </a:solidFill>
                      </a:defRPr>
                    </a:pPr>
                    <a:r>
                      <a:rPr lang="en-US" sz="1400" b="1">
                        <a:solidFill>
                          <a:srgbClr val="070B18"/>
                        </a:solidFill>
                      </a:rPr>
                      <a:t>-5.7 %</a:t>
                    </a:r>
                  </a:p>
                </c:rich>
              </c:tx>
              <c:spPr>
                <a:noFill/>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1CD-104A-8FF4-68BAC91B803A}"/>
                </c:ext>
              </c:extLst>
            </c:dLbl>
            <c:dLbl>
              <c:idx val="4"/>
              <c:tx>
                <c:rich>
                  <a:bodyPr/>
                  <a:lstStyle/>
                  <a:p>
                    <a:pPr>
                      <a:defRPr sz="1400" b="1">
                        <a:solidFill>
                          <a:srgbClr val="070B18"/>
                        </a:solidFill>
                      </a:defRPr>
                    </a:pPr>
                    <a:r>
                      <a:rPr lang="en-US" sz="1400" b="1">
                        <a:solidFill>
                          <a:srgbClr val="070B18"/>
                        </a:solidFill>
                      </a:rPr>
                      <a:t>+74.6 %</a:t>
                    </a:r>
                  </a:p>
                </c:rich>
              </c:tx>
              <c:spPr>
                <a:noFill/>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1CD-104A-8FF4-68BAC91B803A}"/>
                </c:ext>
              </c:extLst>
            </c:dLbl>
            <c:dLbl>
              <c:idx val="5"/>
              <c:tx>
                <c:rich>
                  <a:bodyPr/>
                  <a:lstStyle/>
                  <a:p>
                    <a:pPr>
                      <a:defRPr sz="1400" b="1">
                        <a:solidFill>
                          <a:srgbClr val="070B18"/>
                        </a:solidFill>
                      </a:defRPr>
                    </a:pPr>
                    <a:r>
                      <a:rPr lang="en-US" sz="1400" b="1">
                        <a:solidFill>
                          <a:srgbClr val="070B18"/>
                        </a:solidFill>
                      </a:rPr>
                      <a:t>-1.4 %</a:t>
                    </a:r>
                  </a:p>
                </c:rich>
              </c:tx>
              <c:spPr>
                <a:noFill/>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B1CD-104A-8FF4-68BAC91B803A}"/>
                </c:ext>
              </c:extLst>
            </c:dLbl>
            <c:dLbl>
              <c:idx val="6"/>
              <c:tx>
                <c:rich>
                  <a:bodyPr/>
                  <a:lstStyle/>
                  <a:p>
                    <a:pPr>
                      <a:defRPr sz="1400" b="1">
                        <a:solidFill>
                          <a:srgbClr val="070B18"/>
                        </a:solidFill>
                      </a:defRPr>
                    </a:pPr>
                    <a:r>
                      <a:rPr lang="en-US" sz="1400" b="1">
                        <a:solidFill>
                          <a:srgbClr val="070B18"/>
                        </a:solidFill>
                      </a:rPr>
                      <a:t>+13.0 %</a:t>
                    </a:r>
                  </a:p>
                </c:rich>
              </c:tx>
              <c:spPr>
                <a:noFill/>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B1CD-104A-8FF4-68BAC91B803A}"/>
                </c:ext>
              </c:extLst>
            </c:dLbl>
            <c:numFmt formatCode="\+0.0;\-0.0" sourceLinked="0"/>
            <c:spPr>
              <a:noFill/>
            </c:spPr>
            <c:txPr>
              <a:bodyPr/>
              <a:lstStyle/>
              <a:p>
                <a:pPr>
                  <a:defRPr sz="1400" b="1">
                    <a:solidFill>
                      <a:srgbClr val="070B18"/>
                    </a:solidFil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7"/>
              <c:pt idx="0">
                <c:v>2020*</c:v>
              </c:pt>
              <c:pt idx="1">
                <c:v>2021</c:v>
              </c:pt>
              <c:pt idx="2">
                <c:v>2022</c:v>
              </c:pt>
              <c:pt idx="3">
                <c:v>2023</c:v>
              </c:pt>
              <c:pt idx="4">
                <c:v>2024</c:v>
              </c:pt>
              <c:pt idx="5">
                <c:v>2025</c:v>
              </c:pt>
              <c:pt idx="6">
                <c:v>2026**</c:v>
              </c:pt>
            </c:strLit>
          </c:cat>
          <c:val>
            <c:numLit>
              <c:formatCode>0.0</c:formatCode>
              <c:ptCount val="7"/>
              <c:pt idx="0">
                <c:v>2.7</c:v>
              </c:pt>
              <c:pt idx="1">
                <c:v>42.8</c:v>
              </c:pt>
              <c:pt idx="2">
                <c:v>-18.5</c:v>
              </c:pt>
              <c:pt idx="3">
                <c:v>-5.7</c:v>
              </c:pt>
              <c:pt idx="4">
                <c:v>74.599999999999994</c:v>
              </c:pt>
              <c:pt idx="5">
                <c:v>-1.4</c:v>
              </c:pt>
              <c:pt idx="6">
                <c:v>13</c:v>
              </c:pt>
            </c:numLit>
          </c:val>
          <c:extLst>
            <c:ext xmlns:c16="http://schemas.microsoft.com/office/drawing/2014/chart" uri="{C3380CC4-5D6E-409C-BE32-E72D297353CC}">
              <c16:uniqueId val="{0000000E-B1CD-104A-8FF4-68BAC91B803A}"/>
            </c:ext>
          </c:extLst>
        </c:ser>
        <c:dLbls>
          <c:showLegendKey val="0"/>
          <c:showVal val="0"/>
          <c:showCatName val="0"/>
          <c:showSerName val="0"/>
          <c:showPercent val="0"/>
          <c:showBubbleSize val="0"/>
        </c:dLbls>
        <c:gapWidth val="60"/>
        <c:axId val="311"/>
        <c:axId val="322"/>
      </c:barChart>
      <c:catAx>
        <c:axId val="311"/>
        <c:scaling>
          <c:orientation val="minMax"/>
        </c:scaling>
        <c:delete val="0"/>
        <c:axPos val="b"/>
        <c:numFmt formatCode="General" sourceLinked="0"/>
        <c:majorTickMark val="out"/>
        <c:minorTickMark val="none"/>
        <c:tickLblPos val="low"/>
        <c:spPr>
          <a:ln w="9525">
            <a:solidFill>
              <a:srgbClr val="A9AEB5"/>
            </a:solidFill>
          </a:ln>
        </c:spPr>
        <c:txPr>
          <a:bodyPr/>
          <a:lstStyle/>
          <a:p>
            <a:pPr>
              <a:defRPr sz="1400">
                <a:solidFill>
                  <a:srgbClr val="466479"/>
                </a:solidFill>
              </a:defRPr>
            </a:pPr>
            <a:endParaRPr lang="de-DE"/>
          </a:p>
        </c:txPr>
        <c:crossAx val="322"/>
        <c:crosses val="autoZero"/>
        <c:auto val="1"/>
        <c:lblAlgn val="ctr"/>
        <c:lblOffset val="100"/>
        <c:noMultiLvlLbl val="1"/>
      </c:catAx>
      <c:valAx>
        <c:axId val="322"/>
        <c:scaling>
          <c:orientation val="minMax"/>
        </c:scaling>
        <c:delete val="0"/>
        <c:axPos val="l"/>
        <c:majorGridlines>
          <c:spPr>
            <a:ln w="9525">
              <a:solidFill>
                <a:srgbClr val="DFDCD2"/>
              </a:solidFill>
            </a:ln>
          </c:spPr>
        </c:majorGridlines>
        <c:numFmt formatCode="0" sourceLinked="0"/>
        <c:majorTickMark val="out"/>
        <c:minorTickMark val="none"/>
        <c:tickLblPos val="nextTo"/>
        <c:txPr>
          <a:bodyPr/>
          <a:lstStyle/>
          <a:p>
            <a:pPr>
              <a:defRPr sz="1400">
                <a:solidFill>
                  <a:srgbClr val="466479"/>
                </a:solidFill>
              </a:defRPr>
            </a:pPr>
            <a:endParaRPr lang="de-DE"/>
          </a:p>
        </c:txPr>
        <c:crossAx val="311"/>
        <c:crosses val="autoZero"/>
        <c:crossBetween val="between"/>
      </c:valAx>
    </c:plotArea>
    <c:plotVisOnly val="1"/>
    <c:dispBlanksAs val="gap"/>
    <c:showDLblsOverMax val="1"/>
  </c:char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defRPr sz="1600" b="1">
                <a:solidFill>
                  <a:srgbClr val="070B18"/>
                </a:solidFill>
              </a:defRPr>
            </a:pPr>
            <a:r>
              <a:rPr lang="de-DE" sz="1600" b="1">
                <a:solidFill>
                  <a:srgbClr val="070B18"/>
                </a:solidFill>
              </a:rPr>
              <a:t>Monatsrenditen: Anzahl Monate je Bandbreite</a:t>
            </a:r>
          </a:p>
        </c:rich>
      </c:tx>
      <c:overlay val="0"/>
    </c:title>
    <c:autoTitleDeleted val="0"/>
    <c:plotArea>
      <c:layout/>
      <c:barChart>
        <c:barDir val="bar"/>
        <c:grouping val="clustered"/>
        <c:varyColors val="0"/>
        <c:ser>
          <c:idx val="0"/>
          <c:order val="0"/>
          <c:tx>
            <c:strRef>
              <c:f>x</c:f>
              <c:strCache>
                <c:ptCount val="1"/>
                <c:pt idx="0">
                  <c:v>Anzahl Monate</c:v>
                </c:pt>
              </c:strCache>
            </c:strRef>
          </c:tx>
          <c:invertIfNegative val="0"/>
          <c:dPt>
            <c:idx val="0"/>
            <c:invertIfNegative val="0"/>
            <c:bubble3D val="0"/>
            <c:spPr>
              <a:solidFill>
                <a:srgbClr val="466479"/>
              </a:solidFill>
              <a:ln>
                <a:noFill/>
              </a:ln>
            </c:spPr>
            <c:extLst>
              <c:ext xmlns:c16="http://schemas.microsoft.com/office/drawing/2014/chart" uri="{C3380CC4-5D6E-409C-BE32-E72D297353CC}">
                <c16:uniqueId val="{00000001-95D5-1943-B935-861A9DB5C095}"/>
              </c:ext>
            </c:extLst>
          </c:dPt>
          <c:dPt>
            <c:idx val="1"/>
            <c:invertIfNegative val="0"/>
            <c:bubble3D val="0"/>
            <c:spPr>
              <a:solidFill>
                <a:srgbClr val="466479"/>
              </a:solidFill>
              <a:ln>
                <a:noFill/>
              </a:ln>
            </c:spPr>
            <c:extLst>
              <c:ext xmlns:c16="http://schemas.microsoft.com/office/drawing/2014/chart" uri="{C3380CC4-5D6E-409C-BE32-E72D297353CC}">
                <c16:uniqueId val="{00000003-95D5-1943-B935-861A9DB5C095}"/>
              </c:ext>
            </c:extLst>
          </c:dPt>
          <c:dPt>
            <c:idx val="2"/>
            <c:invertIfNegative val="0"/>
            <c:bubble3D val="0"/>
            <c:spPr>
              <a:solidFill>
                <a:srgbClr val="466479"/>
              </a:solidFill>
              <a:ln>
                <a:noFill/>
              </a:ln>
            </c:spPr>
            <c:extLst>
              <c:ext xmlns:c16="http://schemas.microsoft.com/office/drawing/2014/chart" uri="{C3380CC4-5D6E-409C-BE32-E72D297353CC}">
                <c16:uniqueId val="{00000005-95D5-1943-B935-861A9DB5C095}"/>
              </c:ext>
            </c:extLst>
          </c:dPt>
          <c:dPt>
            <c:idx val="3"/>
            <c:invertIfNegative val="0"/>
            <c:bubble3D val="0"/>
            <c:spPr>
              <a:solidFill>
                <a:srgbClr val="C2A36B"/>
              </a:solidFill>
              <a:ln>
                <a:noFill/>
              </a:ln>
            </c:spPr>
            <c:extLst>
              <c:ext xmlns:c16="http://schemas.microsoft.com/office/drawing/2014/chart" uri="{C3380CC4-5D6E-409C-BE32-E72D297353CC}">
                <c16:uniqueId val="{00000007-95D5-1943-B935-861A9DB5C095}"/>
              </c:ext>
            </c:extLst>
          </c:dPt>
          <c:dPt>
            <c:idx val="4"/>
            <c:invertIfNegative val="0"/>
            <c:bubble3D val="0"/>
            <c:spPr>
              <a:solidFill>
                <a:srgbClr val="C2A36B"/>
              </a:solidFill>
              <a:ln>
                <a:noFill/>
              </a:ln>
            </c:spPr>
            <c:extLst>
              <c:ext xmlns:c16="http://schemas.microsoft.com/office/drawing/2014/chart" uri="{C3380CC4-5D6E-409C-BE32-E72D297353CC}">
                <c16:uniqueId val="{00000009-95D5-1943-B935-861A9DB5C095}"/>
              </c:ext>
            </c:extLst>
          </c:dPt>
          <c:dPt>
            <c:idx val="5"/>
            <c:invertIfNegative val="0"/>
            <c:bubble3D val="0"/>
            <c:spPr>
              <a:solidFill>
                <a:srgbClr val="C2A36B"/>
              </a:solidFill>
              <a:ln>
                <a:noFill/>
              </a:ln>
            </c:spPr>
            <c:extLst>
              <c:ext xmlns:c16="http://schemas.microsoft.com/office/drawing/2014/chart" uri="{C3380CC4-5D6E-409C-BE32-E72D297353CC}">
                <c16:uniqueId val="{0000000B-95D5-1943-B935-861A9DB5C095}"/>
              </c:ext>
            </c:extLst>
          </c:dPt>
          <c:dPt>
            <c:idx val="6"/>
            <c:invertIfNegative val="0"/>
            <c:bubble3D val="0"/>
            <c:spPr>
              <a:solidFill>
                <a:srgbClr val="C2A36B"/>
              </a:solidFill>
              <a:ln>
                <a:noFill/>
              </a:ln>
            </c:spPr>
            <c:extLst>
              <c:ext xmlns:c16="http://schemas.microsoft.com/office/drawing/2014/chart" uri="{C3380CC4-5D6E-409C-BE32-E72D297353CC}">
                <c16:uniqueId val="{0000000D-95D5-1943-B935-861A9DB5C095}"/>
              </c:ext>
            </c:extLst>
          </c:dPt>
          <c:dLbls>
            <c:spPr>
              <a:noFill/>
            </c:spPr>
            <c:txPr>
              <a:bodyPr/>
              <a:lstStyle/>
              <a:p>
                <a:pPr>
                  <a:defRPr sz="1400" b="1">
                    <a:solidFill>
                      <a:srgbClr val="070B18"/>
                    </a:solidFil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7"/>
              <c:pt idx="0">
                <c:v>unter -6%</c:v>
              </c:pt>
              <c:pt idx="1">
                <c:v>-6 bis -3%</c:v>
              </c:pt>
              <c:pt idx="2">
                <c:v>-3 bis 0%</c:v>
              </c:pt>
              <c:pt idx="3">
                <c:v>0 bis +3%</c:v>
              </c:pt>
              <c:pt idx="4">
                <c:v>+3 bis +6%</c:v>
              </c:pt>
              <c:pt idx="5">
                <c:v>+6 bis +12%</c:v>
              </c:pt>
              <c:pt idx="6">
                <c:v>über +12%</c:v>
              </c:pt>
            </c:strLit>
          </c:cat>
          <c:val>
            <c:numLit>
              <c:formatCode>0</c:formatCode>
              <c:ptCount val="7"/>
              <c:pt idx="0">
                <c:v>5</c:v>
              </c:pt>
              <c:pt idx="1">
                <c:v>15</c:v>
              </c:pt>
              <c:pt idx="2">
                <c:v>17</c:v>
              </c:pt>
              <c:pt idx="3">
                <c:v>11</c:v>
              </c:pt>
              <c:pt idx="4">
                <c:v>5</c:v>
              </c:pt>
              <c:pt idx="5">
                <c:v>11</c:v>
              </c:pt>
              <c:pt idx="6">
                <c:v>5</c:v>
              </c:pt>
            </c:numLit>
          </c:val>
          <c:extLst>
            <c:ext xmlns:c16="http://schemas.microsoft.com/office/drawing/2014/chart" uri="{C3380CC4-5D6E-409C-BE32-E72D297353CC}">
              <c16:uniqueId val="{0000000E-95D5-1943-B935-861A9DB5C095}"/>
            </c:ext>
          </c:extLst>
        </c:ser>
        <c:dLbls>
          <c:showLegendKey val="0"/>
          <c:showVal val="0"/>
          <c:showCatName val="0"/>
          <c:showSerName val="0"/>
          <c:showPercent val="0"/>
          <c:showBubbleSize val="0"/>
        </c:dLbls>
        <c:gapWidth val="45"/>
        <c:axId val="511"/>
        <c:axId val="522"/>
      </c:barChart>
      <c:catAx>
        <c:axId val="511"/>
        <c:scaling>
          <c:orientation val="maxMin"/>
        </c:scaling>
        <c:delete val="0"/>
        <c:axPos val="l"/>
        <c:numFmt formatCode="General" sourceLinked="0"/>
        <c:majorTickMark val="none"/>
        <c:minorTickMark val="none"/>
        <c:tickLblPos val="low"/>
        <c:spPr>
          <a:ln w="9525">
            <a:solidFill>
              <a:srgbClr val="A9AEB5"/>
            </a:solidFill>
          </a:ln>
        </c:spPr>
        <c:txPr>
          <a:bodyPr/>
          <a:lstStyle/>
          <a:p>
            <a:pPr>
              <a:defRPr sz="1400">
                <a:solidFill>
                  <a:srgbClr val="466479"/>
                </a:solidFill>
              </a:defRPr>
            </a:pPr>
            <a:endParaRPr lang="de-DE"/>
          </a:p>
        </c:txPr>
        <c:crossAx val="522"/>
        <c:crosses val="autoZero"/>
        <c:auto val="1"/>
        <c:lblAlgn val="ctr"/>
        <c:lblOffset val="100"/>
        <c:noMultiLvlLbl val="1"/>
      </c:catAx>
      <c:valAx>
        <c:axId val="522"/>
        <c:scaling>
          <c:orientation val="minMax"/>
        </c:scaling>
        <c:delete val="0"/>
        <c:axPos val="t"/>
        <c:majorGridlines>
          <c:spPr>
            <a:ln w="9525">
              <a:solidFill>
                <a:srgbClr val="DFDCD2"/>
              </a:solidFill>
            </a:ln>
          </c:spPr>
        </c:majorGridlines>
        <c:numFmt formatCode="0" sourceLinked="0"/>
        <c:majorTickMark val="out"/>
        <c:minorTickMark val="none"/>
        <c:tickLblPos val="nextTo"/>
        <c:txPr>
          <a:bodyPr/>
          <a:lstStyle/>
          <a:p>
            <a:pPr>
              <a:defRPr sz="1400">
                <a:solidFill>
                  <a:srgbClr val="466479"/>
                </a:solidFill>
              </a:defRPr>
            </a:pPr>
            <a:endParaRPr lang="de-DE"/>
          </a:p>
        </c:txPr>
        <c:crossAx val="511"/>
        <c:crosses val="autoZero"/>
        <c:crossBetween val="between"/>
      </c:valAx>
    </c:plotArea>
    <c:plotVisOnly val="1"/>
    <c:dispBlanksAs val="gap"/>
    <c:showDLblsOverMax val="1"/>
  </c:char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lineChart>
        <c:grouping val="standard"/>
        <c:varyColors val="0"/>
        <c:ser>
          <c:idx val="0"/>
          <c:order val="0"/>
          <c:tx>
            <c:strRef>
              <c:f>x</c:f>
              <c:strCache>
                <c:ptCount val="1"/>
                <c:pt idx="0">
                  <c:v>wikifolio, indexiert auf 100</c:v>
                </c:pt>
              </c:strCache>
            </c:strRef>
          </c:tx>
          <c:spPr>
            <a:ln w="28575" cap="rnd">
              <a:solidFill>
                <a:srgbClr val="C2A36B"/>
              </a:solidFill>
              <a:round/>
            </a:ln>
            <a:effectLst/>
          </c:spPr>
          <c:marker>
            <c:symbol val="none"/>
          </c:marker>
          <c:cat>
            <c:strLit>
              <c:ptCount val="69"/>
              <c:pt idx="0">
                <c:v>Dec 2020</c:v>
              </c:pt>
              <c:pt idx="1">
                <c:v>Jan 2021</c:v>
              </c:pt>
              <c:pt idx="2">
                <c:v>Feb 2021</c:v>
              </c:pt>
              <c:pt idx="3">
                <c:v>Mar 2021</c:v>
              </c:pt>
              <c:pt idx="4">
                <c:v>Apr 2021</c:v>
              </c:pt>
              <c:pt idx="5">
                <c:v>May 2021</c:v>
              </c:pt>
              <c:pt idx="6">
                <c:v>Jun 2021</c:v>
              </c:pt>
              <c:pt idx="7">
                <c:v>Jul 2021</c:v>
              </c:pt>
              <c:pt idx="8">
                <c:v>Aug 2021</c:v>
              </c:pt>
              <c:pt idx="9">
                <c:v>Sep 2021</c:v>
              </c:pt>
              <c:pt idx="10">
                <c:v>Oct 2021</c:v>
              </c:pt>
              <c:pt idx="11">
                <c:v>Nov 2021</c:v>
              </c:pt>
              <c:pt idx="12">
                <c:v>Dec 2021</c:v>
              </c:pt>
              <c:pt idx="13">
                <c:v>Jan 2022</c:v>
              </c:pt>
              <c:pt idx="14">
                <c:v>Feb 2022</c:v>
              </c:pt>
              <c:pt idx="15">
                <c:v>Mar 2022</c:v>
              </c:pt>
              <c:pt idx="16">
                <c:v>Apr 2022</c:v>
              </c:pt>
              <c:pt idx="17">
                <c:v>May 2022</c:v>
              </c:pt>
              <c:pt idx="18">
                <c:v>Jun 2022</c:v>
              </c:pt>
              <c:pt idx="19">
                <c:v>Jul 2022</c:v>
              </c:pt>
              <c:pt idx="20">
                <c:v>Aug 2022</c:v>
              </c:pt>
              <c:pt idx="21">
                <c:v>Sep 2022</c:v>
              </c:pt>
              <c:pt idx="22">
                <c:v>Oct 2022</c:v>
              </c:pt>
              <c:pt idx="23">
                <c:v>Nov 2022</c:v>
              </c:pt>
              <c:pt idx="24">
                <c:v>Dec 2022</c:v>
              </c:pt>
              <c:pt idx="25">
                <c:v>Jan 2023</c:v>
              </c:pt>
              <c:pt idx="26">
                <c:v>Feb 2023</c:v>
              </c:pt>
              <c:pt idx="27">
                <c:v>Mar 2023</c:v>
              </c:pt>
              <c:pt idx="28">
                <c:v>Apr 2023</c:v>
              </c:pt>
              <c:pt idx="29">
                <c:v>May 2023</c:v>
              </c:pt>
              <c:pt idx="30">
                <c:v>Jun 2023</c:v>
              </c:pt>
              <c:pt idx="31">
                <c:v>Jul 2023</c:v>
              </c:pt>
              <c:pt idx="32">
                <c:v>Aug 2023</c:v>
              </c:pt>
              <c:pt idx="33">
                <c:v>Sep 2023</c:v>
              </c:pt>
              <c:pt idx="34">
                <c:v>Oct 2023</c:v>
              </c:pt>
              <c:pt idx="35">
                <c:v>Nov 2023</c:v>
              </c:pt>
              <c:pt idx="36">
                <c:v>Dec 2023</c:v>
              </c:pt>
              <c:pt idx="37">
                <c:v>Jan 2024</c:v>
              </c:pt>
              <c:pt idx="38">
                <c:v>Feb 2024</c:v>
              </c:pt>
              <c:pt idx="39">
                <c:v>Mar 2024</c:v>
              </c:pt>
              <c:pt idx="40">
                <c:v>Apr 2024</c:v>
              </c:pt>
              <c:pt idx="41">
                <c:v>May 2024</c:v>
              </c:pt>
              <c:pt idx="42">
                <c:v>Jun 2024</c:v>
              </c:pt>
              <c:pt idx="43">
                <c:v>Jul 2024</c:v>
              </c:pt>
              <c:pt idx="44">
                <c:v>Aug 2024</c:v>
              </c:pt>
              <c:pt idx="45">
                <c:v>Sep 2024</c:v>
              </c:pt>
              <c:pt idx="46">
                <c:v>Oct 2024</c:v>
              </c:pt>
              <c:pt idx="47">
                <c:v>Nov 2024</c:v>
              </c:pt>
              <c:pt idx="48">
                <c:v>Dec 2024</c:v>
              </c:pt>
              <c:pt idx="49">
                <c:v>Jan 2025</c:v>
              </c:pt>
              <c:pt idx="50">
                <c:v>Feb 2025</c:v>
              </c:pt>
              <c:pt idx="51">
                <c:v>Mar 2025</c:v>
              </c:pt>
              <c:pt idx="52">
                <c:v>Apr 2025</c:v>
              </c:pt>
              <c:pt idx="53">
                <c:v>May 2025</c:v>
              </c:pt>
              <c:pt idx="54">
                <c:v>Jun 2025</c:v>
              </c:pt>
              <c:pt idx="55">
                <c:v>Jul 2025</c:v>
              </c:pt>
              <c:pt idx="56">
                <c:v>Aug 2025</c:v>
              </c:pt>
              <c:pt idx="57">
                <c:v>Sep 2025</c:v>
              </c:pt>
              <c:pt idx="58">
                <c:v>Oct 2025</c:v>
              </c:pt>
              <c:pt idx="59">
                <c:v>Nov 2025</c:v>
              </c:pt>
              <c:pt idx="60">
                <c:v>Dec 2025</c:v>
              </c:pt>
              <c:pt idx="61">
                <c:v>Jan 2026</c:v>
              </c:pt>
              <c:pt idx="62">
                <c:v>Feb 2026</c:v>
              </c:pt>
              <c:pt idx="63">
                <c:v>Mar 2026</c:v>
              </c:pt>
              <c:pt idx="64">
                <c:v>Apr 2026</c:v>
              </c:pt>
              <c:pt idx="65">
                <c:v>May 2026</c:v>
              </c:pt>
              <c:pt idx="66">
                <c:v>Jun 2026</c:v>
              </c:pt>
              <c:pt idx="67">
                <c:v>Jul 2026</c:v>
              </c:pt>
              <c:pt idx="68">
                <c:v>Aug 2026</c:v>
              </c:pt>
            </c:strLit>
          </c:cat>
          <c:val>
            <c:numLit>
              <c:formatCode>0.0</c:formatCode>
              <c:ptCount val="69"/>
              <c:pt idx="0">
                <c:v>102.72</c:v>
              </c:pt>
              <c:pt idx="1">
                <c:v>99.16</c:v>
              </c:pt>
              <c:pt idx="2">
                <c:v>97.63</c:v>
              </c:pt>
              <c:pt idx="3">
                <c:v>93.35</c:v>
              </c:pt>
              <c:pt idx="4">
                <c:v>94.52</c:v>
              </c:pt>
              <c:pt idx="5">
                <c:v>95.58</c:v>
              </c:pt>
              <c:pt idx="6">
                <c:v>100.96</c:v>
              </c:pt>
              <c:pt idx="7">
                <c:v>110.11</c:v>
              </c:pt>
              <c:pt idx="8">
                <c:v>122.9</c:v>
              </c:pt>
              <c:pt idx="9">
                <c:v>135.94999999999999</c:v>
              </c:pt>
              <c:pt idx="10">
                <c:v>141.31</c:v>
              </c:pt>
              <c:pt idx="11">
                <c:v>140.35</c:v>
              </c:pt>
              <c:pt idx="12">
                <c:v>146.63999999999999</c:v>
              </c:pt>
              <c:pt idx="13">
                <c:v>140.33000000000001</c:v>
              </c:pt>
              <c:pt idx="14">
                <c:v>137.03</c:v>
              </c:pt>
              <c:pt idx="15">
                <c:v>132.06</c:v>
              </c:pt>
              <c:pt idx="16">
                <c:v>129.96</c:v>
              </c:pt>
              <c:pt idx="17">
                <c:v>125.15</c:v>
              </c:pt>
              <c:pt idx="18">
                <c:v>120.98</c:v>
              </c:pt>
              <c:pt idx="19">
                <c:v>123.43</c:v>
              </c:pt>
              <c:pt idx="20">
                <c:v>122.18</c:v>
              </c:pt>
              <c:pt idx="21">
                <c:v>125.26</c:v>
              </c:pt>
              <c:pt idx="22">
                <c:v>118.33</c:v>
              </c:pt>
              <c:pt idx="23">
                <c:v>119.6</c:v>
              </c:pt>
              <c:pt idx="24">
                <c:v>119.44</c:v>
              </c:pt>
              <c:pt idx="25">
                <c:v>118.52</c:v>
              </c:pt>
              <c:pt idx="26">
                <c:v>116.2</c:v>
              </c:pt>
              <c:pt idx="27">
                <c:v>113.64</c:v>
              </c:pt>
              <c:pt idx="28">
                <c:v>110.72</c:v>
              </c:pt>
              <c:pt idx="29">
                <c:v>118.54</c:v>
              </c:pt>
              <c:pt idx="30">
                <c:v>115.67</c:v>
              </c:pt>
              <c:pt idx="31">
                <c:v>114.86</c:v>
              </c:pt>
              <c:pt idx="32">
                <c:v>113.35</c:v>
              </c:pt>
              <c:pt idx="33">
                <c:v>110.51</c:v>
              </c:pt>
              <c:pt idx="34">
                <c:v>109.27</c:v>
              </c:pt>
              <c:pt idx="35">
                <c:v>110.25</c:v>
              </c:pt>
              <c:pt idx="36">
                <c:v>112.61</c:v>
              </c:pt>
              <c:pt idx="37">
                <c:v>106.52</c:v>
              </c:pt>
              <c:pt idx="38">
                <c:v>121.54</c:v>
              </c:pt>
              <c:pt idx="39">
                <c:v>136.84</c:v>
              </c:pt>
              <c:pt idx="40">
                <c:v>144.72</c:v>
              </c:pt>
              <c:pt idx="41">
                <c:v>154.93</c:v>
              </c:pt>
              <c:pt idx="42">
                <c:v>158.71</c:v>
              </c:pt>
              <c:pt idx="43">
                <c:v>156.97</c:v>
              </c:pt>
              <c:pt idx="44">
                <c:v>146.56</c:v>
              </c:pt>
              <c:pt idx="45">
                <c:v>156.91</c:v>
              </c:pt>
              <c:pt idx="46">
                <c:v>169.81</c:v>
              </c:pt>
              <c:pt idx="47">
                <c:v>214.75</c:v>
              </c:pt>
              <c:pt idx="48">
                <c:v>196.61</c:v>
              </c:pt>
              <c:pt idx="49">
                <c:v>183.81</c:v>
              </c:pt>
              <c:pt idx="50">
                <c:v>177.39</c:v>
              </c:pt>
              <c:pt idx="51">
                <c:v>167.99</c:v>
              </c:pt>
              <c:pt idx="52">
                <c:v>178.83</c:v>
              </c:pt>
              <c:pt idx="53">
                <c:v>170.51</c:v>
              </c:pt>
              <c:pt idx="54">
                <c:v>176.79</c:v>
              </c:pt>
              <c:pt idx="55">
                <c:v>201.78</c:v>
              </c:pt>
              <c:pt idx="56">
                <c:v>216.7</c:v>
              </c:pt>
              <c:pt idx="57">
                <c:v>232.78</c:v>
              </c:pt>
              <c:pt idx="58">
                <c:v>219.81</c:v>
              </c:pt>
              <c:pt idx="59">
                <c:v>207.92</c:v>
              </c:pt>
              <c:pt idx="60">
                <c:v>193.82</c:v>
              </c:pt>
              <c:pt idx="61">
                <c:v>195.76</c:v>
              </c:pt>
              <c:pt idx="62">
                <c:v>186.87</c:v>
              </c:pt>
              <c:pt idx="63">
                <c:v>188.5</c:v>
              </c:pt>
              <c:pt idx="64">
                <c:v>171.23</c:v>
              </c:pt>
              <c:pt idx="65">
                <c:v>185.53</c:v>
              </c:pt>
              <c:pt idx="66">
                <c:v>185.44</c:v>
              </c:pt>
              <c:pt idx="67">
                <c:v>230.24</c:v>
              </c:pt>
              <c:pt idx="68">
                <c:v>218.96</c:v>
              </c:pt>
            </c:numLit>
          </c:val>
          <c:smooth val="0"/>
          <c:extLst>
            <c:ext xmlns:c16="http://schemas.microsoft.com/office/drawing/2014/chart" uri="{C3380CC4-5D6E-409C-BE32-E72D297353CC}">
              <c16:uniqueId val="{00000001-BFEA-DA48-A173-D36FAE31D106}"/>
            </c:ext>
          </c:extLst>
        </c:ser>
        <c:dLbls>
          <c:showLegendKey val="0"/>
          <c:showVal val="0"/>
          <c:showCatName val="0"/>
          <c:showSerName val="0"/>
          <c:showPercent val="0"/>
          <c:showBubbleSize val="0"/>
        </c:dLbls>
        <c:smooth val="0"/>
        <c:axId val="111111111"/>
        <c:axId val="222222222"/>
      </c:lineChart>
      <c:catAx>
        <c:axId val="111111111"/>
        <c:scaling>
          <c:orientation val="minMax"/>
        </c:scaling>
        <c:delete val="0"/>
        <c:axPos val="b"/>
        <c:numFmt formatCode="General" sourceLinked="0"/>
        <c:majorTickMark val="none"/>
        <c:minorTickMark val="none"/>
        <c:tickLblPos val="none"/>
        <c:spPr>
          <a:noFill/>
          <a:ln w="9525">
            <a:solidFill>
              <a:srgbClr val="4F5157"/>
            </a:solidFill>
          </a:ln>
        </c:spPr>
        <c:txPr>
          <a:bodyPr/>
          <a:lstStyle/>
          <a:p>
            <a:pPr>
              <a:defRPr sz="1400">
                <a:solidFill>
                  <a:srgbClr val="070B18"/>
                </a:solidFill>
              </a:defRPr>
            </a:pPr>
            <a:endParaRPr lang="de-DE"/>
          </a:p>
        </c:txPr>
        <c:crossAx val="222222222"/>
        <c:crosses val="autoZero"/>
        <c:auto val="1"/>
        <c:lblAlgn val="ctr"/>
        <c:lblOffset val="100"/>
        <c:tickLblSkip val="6"/>
        <c:tickMarkSkip val="6"/>
        <c:noMultiLvlLbl val="1"/>
      </c:catAx>
      <c:valAx>
        <c:axId val="222222222"/>
        <c:scaling>
          <c:orientation val="minMax"/>
          <c:min val="90"/>
        </c:scaling>
        <c:delete val="0"/>
        <c:axPos val="l"/>
        <c:majorGridlines>
          <c:spPr>
            <a:ln w="9525">
              <a:solidFill>
                <a:srgbClr val="EDE8DC"/>
              </a:solidFill>
            </a:ln>
          </c:spPr>
        </c:majorGridlines>
        <c:numFmt formatCode="0" sourceLinked="0"/>
        <c:majorTickMark val="out"/>
        <c:minorTickMark val="none"/>
        <c:tickLblPos val="nextTo"/>
        <c:spPr>
          <a:noFill/>
          <a:ln>
            <a:noFill/>
          </a:ln>
        </c:spPr>
        <c:txPr>
          <a:bodyPr/>
          <a:lstStyle/>
          <a:p>
            <a:pPr>
              <a:defRPr sz="1400">
                <a:solidFill>
                  <a:srgbClr val="070B18"/>
                </a:solidFill>
              </a:defRPr>
            </a:pPr>
            <a:endParaRPr lang="de-DE"/>
          </a:p>
        </c:txPr>
        <c:crossAx val="111111111"/>
        <c:crosses val="autoZero"/>
        <c:crossBetween val="midCat"/>
      </c:valAx>
      <c:spPr>
        <a:noFill/>
        <a:ln>
          <a:noFill/>
        </a:ln>
      </c:spPr>
    </c:plotArea>
    <c:plotVisOnly val="1"/>
    <c:dispBlanksAs val="gap"/>
    <c:showDLblsOverMax val="1"/>
  </c:chart>
  <c:spPr>
    <a:noFill/>
    <a:ln>
      <a:noFill/>
    </a:ln>
  </c:sp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areaChart>
        <c:grouping val="standard"/>
        <c:varyColors val="0"/>
        <c:ser>
          <c:idx val="0"/>
          <c:order val="0"/>
          <c:tx>
            <c:v>Abstand zum Hoch</c:v>
          </c:tx>
          <c:spPr>
            <a:solidFill>
              <a:srgbClr val="79ADC8">
                <a:alpha val="70000"/>
              </a:srgbClr>
            </a:solidFill>
            <a:ln w="12700">
              <a:solidFill>
                <a:srgbClr val="466479"/>
              </a:solidFill>
            </a:ln>
          </c:spPr>
          <c:cat>
            <c:strLit>
              <c:ptCount val="69"/>
              <c:pt idx="0">
                <c:v>Dec 2020</c:v>
              </c:pt>
              <c:pt idx="1">
                <c:v>Jan 2021</c:v>
              </c:pt>
              <c:pt idx="2">
                <c:v>Feb 2021</c:v>
              </c:pt>
              <c:pt idx="3">
                <c:v>Mar 2021</c:v>
              </c:pt>
              <c:pt idx="4">
                <c:v>Apr 2021</c:v>
              </c:pt>
              <c:pt idx="5">
                <c:v>May 2021</c:v>
              </c:pt>
              <c:pt idx="6">
                <c:v>Jun 2021</c:v>
              </c:pt>
              <c:pt idx="7">
                <c:v>Jul 2021</c:v>
              </c:pt>
              <c:pt idx="8">
                <c:v>Aug 2021</c:v>
              </c:pt>
              <c:pt idx="9">
                <c:v>Sep 2021</c:v>
              </c:pt>
              <c:pt idx="10">
                <c:v>Oct 2021</c:v>
              </c:pt>
              <c:pt idx="11">
                <c:v>Nov 2021</c:v>
              </c:pt>
              <c:pt idx="12">
                <c:v>Dec 2021</c:v>
              </c:pt>
              <c:pt idx="13">
                <c:v>Jan 2022</c:v>
              </c:pt>
              <c:pt idx="14">
                <c:v>Feb 2022</c:v>
              </c:pt>
              <c:pt idx="15">
                <c:v>Mar 2022</c:v>
              </c:pt>
              <c:pt idx="16">
                <c:v>Apr 2022</c:v>
              </c:pt>
              <c:pt idx="17">
                <c:v>May 2022</c:v>
              </c:pt>
              <c:pt idx="18">
                <c:v>Jun 2022</c:v>
              </c:pt>
              <c:pt idx="19">
                <c:v>Jul 2022</c:v>
              </c:pt>
              <c:pt idx="20">
                <c:v>Aug 2022</c:v>
              </c:pt>
              <c:pt idx="21">
                <c:v>Sep 2022</c:v>
              </c:pt>
              <c:pt idx="22">
                <c:v>Oct 2022</c:v>
              </c:pt>
              <c:pt idx="23">
                <c:v>Nov 2022</c:v>
              </c:pt>
              <c:pt idx="24">
                <c:v>Dec 2022</c:v>
              </c:pt>
              <c:pt idx="25">
                <c:v>Jan 2023</c:v>
              </c:pt>
              <c:pt idx="26">
                <c:v>Feb 2023</c:v>
              </c:pt>
              <c:pt idx="27">
                <c:v>Mar 2023</c:v>
              </c:pt>
              <c:pt idx="28">
                <c:v>Apr 2023</c:v>
              </c:pt>
              <c:pt idx="29">
                <c:v>May 2023</c:v>
              </c:pt>
              <c:pt idx="30">
                <c:v>Jun 2023</c:v>
              </c:pt>
              <c:pt idx="31">
                <c:v>Jul 2023</c:v>
              </c:pt>
              <c:pt idx="32">
                <c:v>Aug 2023</c:v>
              </c:pt>
              <c:pt idx="33">
                <c:v>Sep 2023</c:v>
              </c:pt>
              <c:pt idx="34">
                <c:v>Oct 2023</c:v>
              </c:pt>
              <c:pt idx="35">
                <c:v>Nov 2023</c:v>
              </c:pt>
              <c:pt idx="36">
                <c:v>Dec 2023</c:v>
              </c:pt>
              <c:pt idx="37">
                <c:v>Jan 2024</c:v>
              </c:pt>
              <c:pt idx="38">
                <c:v>Feb 2024</c:v>
              </c:pt>
              <c:pt idx="39">
                <c:v>Mar 2024</c:v>
              </c:pt>
              <c:pt idx="40">
                <c:v>Apr 2024</c:v>
              </c:pt>
              <c:pt idx="41">
                <c:v>May 2024</c:v>
              </c:pt>
              <c:pt idx="42">
                <c:v>Jun 2024</c:v>
              </c:pt>
              <c:pt idx="43">
                <c:v>Jul 2024</c:v>
              </c:pt>
              <c:pt idx="44">
                <c:v>Aug 2024</c:v>
              </c:pt>
              <c:pt idx="45">
                <c:v>Sep 2024</c:v>
              </c:pt>
              <c:pt idx="46">
                <c:v>Oct 2024</c:v>
              </c:pt>
              <c:pt idx="47">
                <c:v>Nov 2024</c:v>
              </c:pt>
              <c:pt idx="48">
                <c:v>Dec 2024</c:v>
              </c:pt>
              <c:pt idx="49">
                <c:v>Jan 2025</c:v>
              </c:pt>
              <c:pt idx="50">
                <c:v>Feb 2025</c:v>
              </c:pt>
              <c:pt idx="51">
                <c:v>Mar 2025</c:v>
              </c:pt>
              <c:pt idx="52">
                <c:v>Apr 2025</c:v>
              </c:pt>
              <c:pt idx="53">
                <c:v>May 2025</c:v>
              </c:pt>
              <c:pt idx="54">
                <c:v>Jun 2025</c:v>
              </c:pt>
              <c:pt idx="55">
                <c:v>Jul 2025</c:v>
              </c:pt>
              <c:pt idx="56">
                <c:v>Aug 2025</c:v>
              </c:pt>
              <c:pt idx="57">
                <c:v>Sep 2025</c:v>
              </c:pt>
              <c:pt idx="58">
                <c:v>Oct 2025</c:v>
              </c:pt>
              <c:pt idx="59">
                <c:v>Nov 2025</c:v>
              </c:pt>
              <c:pt idx="60">
                <c:v>Dec 2025</c:v>
              </c:pt>
              <c:pt idx="61">
                <c:v>Jan 2026</c:v>
              </c:pt>
              <c:pt idx="62">
                <c:v>Feb 2026</c:v>
              </c:pt>
              <c:pt idx="63">
                <c:v>Mar 2026</c:v>
              </c:pt>
              <c:pt idx="64">
                <c:v>Apr 2026</c:v>
              </c:pt>
              <c:pt idx="65">
                <c:v>May 2026</c:v>
              </c:pt>
              <c:pt idx="66">
                <c:v>Jun 2026</c:v>
              </c:pt>
              <c:pt idx="67">
                <c:v>Jul 2026</c:v>
              </c:pt>
              <c:pt idx="68">
                <c:v>Aug 2026</c:v>
              </c:pt>
            </c:strLit>
          </c:cat>
          <c:val>
            <c:numLit>
              <c:formatCode>General</c:formatCode>
              <c:ptCount val="69"/>
              <c:pt idx="0">
                <c:v>0</c:v>
              </c:pt>
              <c:pt idx="1">
                <c:v>-3.47</c:v>
              </c:pt>
              <c:pt idx="2">
                <c:v>-4.96</c:v>
              </c:pt>
              <c:pt idx="3">
                <c:v>-9.1199999999999992</c:v>
              </c:pt>
              <c:pt idx="4">
                <c:v>-7.98</c:v>
              </c:pt>
              <c:pt idx="5">
                <c:v>-6.95</c:v>
              </c:pt>
              <c:pt idx="6">
                <c:v>-1.71</c:v>
              </c:pt>
              <c:pt idx="7">
                <c:v>0</c:v>
              </c:pt>
              <c:pt idx="8">
                <c:v>0</c:v>
              </c:pt>
              <c:pt idx="9">
                <c:v>0</c:v>
              </c:pt>
              <c:pt idx="10">
                <c:v>0</c:v>
              </c:pt>
              <c:pt idx="11">
                <c:v>-0.68</c:v>
              </c:pt>
              <c:pt idx="12">
                <c:v>0</c:v>
              </c:pt>
              <c:pt idx="13">
                <c:v>-4.3</c:v>
              </c:pt>
              <c:pt idx="14">
                <c:v>-6.55</c:v>
              </c:pt>
              <c:pt idx="15">
                <c:v>-9.94</c:v>
              </c:pt>
              <c:pt idx="16">
                <c:v>-11.37</c:v>
              </c:pt>
              <c:pt idx="17">
                <c:v>-14.65</c:v>
              </c:pt>
              <c:pt idx="18">
                <c:v>-17.5</c:v>
              </c:pt>
              <c:pt idx="19">
                <c:v>-15.83</c:v>
              </c:pt>
              <c:pt idx="20">
                <c:v>-16.68</c:v>
              </c:pt>
              <c:pt idx="21">
                <c:v>-14.58</c:v>
              </c:pt>
              <c:pt idx="22">
                <c:v>-19.309999999999999</c:v>
              </c:pt>
              <c:pt idx="23">
                <c:v>-18.440000000000001</c:v>
              </c:pt>
              <c:pt idx="24">
                <c:v>-18.55</c:v>
              </c:pt>
              <c:pt idx="25">
                <c:v>-19.18</c:v>
              </c:pt>
              <c:pt idx="26">
                <c:v>-20.76</c:v>
              </c:pt>
              <c:pt idx="27">
                <c:v>-22.5</c:v>
              </c:pt>
              <c:pt idx="28">
                <c:v>-24.5</c:v>
              </c:pt>
              <c:pt idx="29">
                <c:v>-19.16</c:v>
              </c:pt>
              <c:pt idx="30">
                <c:v>-21.12</c:v>
              </c:pt>
              <c:pt idx="31">
                <c:v>-21.67</c:v>
              </c:pt>
              <c:pt idx="32">
                <c:v>-22.7</c:v>
              </c:pt>
              <c:pt idx="33">
                <c:v>-24.64</c:v>
              </c:pt>
              <c:pt idx="34">
                <c:v>-25.48</c:v>
              </c:pt>
              <c:pt idx="35">
                <c:v>-24.82</c:v>
              </c:pt>
              <c:pt idx="36">
                <c:v>-23.21</c:v>
              </c:pt>
              <c:pt idx="37">
                <c:v>-27.36</c:v>
              </c:pt>
              <c:pt idx="38">
                <c:v>-17.12</c:v>
              </c:pt>
              <c:pt idx="39">
                <c:v>-6.68</c:v>
              </c:pt>
              <c:pt idx="40">
                <c:v>-1.31</c:v>
              </c:pt>
              <c:pt idx="41">
                <c:v>0</c:v>
              </c:pt>
              <c:pt idx="42">
                <c:v>0</c:v>
              </c:pt>
              <c:pt idx="43">
                <c:v>-1.1000000000000001</c:v>
              </c:pt>
              <c:pt idx="44">
                <c:v>-7.66</c:v>
              </c:pt>
              <c:pt idx="45">
                <c:v>-1.1299999999999999</c:v>
              </c:pt>
              <c:pt idx="46">
                <c:v>0</c:v>
              </c:pt>
              <c:pt idx="47">
                <c:v>0</c:v>
              </c:pt>
              <c:pt idx="48">
                <c:v>-8.4499999999999993</c:v>
              </c:pt>
              <c:pt idx="49">
                <c:v>-14.41</c:v>
              </c:pt>
              <c:pt idx="50">
                <c:v>-17.399999999999999</c:v>
              </c:pt>
              <c:pt idx="51">
                <c:v>-21.77</c:v>
              </c:pt>
              <c:pt idx="52">
                <c:v>-16.73</c:v>
              </c:pt>
              <c:pt idx="53">
                <c:v>-20.6</c:v>
              </c:pt>
              <c:pt idx="54">
                <c:v>-17.68</c:v>
              </c:pt>
              <c:pt idx="55">
                <c:v>-6.04</c:v>
              </c:pt>
              <c:pt idx="56">
                <c:v>0</c:v>
              </c:pt>
              <c:pt idx="57">
                <c:v>0</c:v>
              </c:pt>
              <c:pt idx="58">
                <c:v>-5.57</c:v>
              </c:pt>
              <c:pt idx="59">
                <c:v>-10.68</c:v>
              </c:pt>
              <c:pt idx="60">
                <c:v>-16.739999999999998</c:v>
              </c:pt>
              <c:pt idx="61">
                <c:v>-15.9</c:v>
              </c:pt>
              <c:pt idx="62">
                <c:v>-19.72</c:v>
              </c:pt>
              <c:pt idx="63">
                <c:v>-19.02</c:v>
              </c:pt>
              <c:pt idx="64">
                <c:v>-26.44</c:v>
              </c:pt>
              <c:pt idx="65">
                <c:v>-20.3</c:v>
              </c:pt>
              <c:pt idx="66">
                <c:v>-20.34</c:v>
              </c:pt>
              <c:pt idx="67">
                <c:v>-1.0900000000000001</c:v>
              </c:pt>
              <c:pt idx="68">
                <c:v>-5.9</c:v>
              </c:pt>
            </c:numLit>
          </c:val>
          <c:extLst>
            <c:ext xmlns:c16="http://schemas.microsoft.com/office/drawing/2014/chart" uri="{C3380CC4-5D6E-409C-BE32-E72D297353CC}">
              <c16:uniqueId val="{00000000-F14E-E543-9FE9-CA78787443BA}"/>
            </c:ext>
          </c:extLst>
        </c:ser>
        <c:dLbls>
          <c:showLegendKey val="0"/>
          <c:showVal val="0"/>
          <c:showCatName val="0"/>
          <c:showSerName val="0"/>
          <c:showPercent val="0"/>
          <c:showBubbleSize val="0"/>
        </c:dLbls>
        <c:axId val="991111111"/>
        <c:axId val="992222222"/>
      </c:areaChart>
      <c:catAx>
        <c:axId val="991111111"/>
        <c:scaling>
          <c:orientation val="minMax"/>
        </c:scaling>
        <c:delete val="0"/>
        <c:axPos val="t"/>
        <c:numFmt formatCode="General" sourceLinked="0"/>
        <c:majorTickMark val="none"/>
        <c:minorTickMark val="none"/>
        <c:tickLblPos val="low"/>
        <c:spPr>
          <a:noFill/>
          <a:ln w="9525">
            <a:solidFill>
              <a:srgbClr val="4F5157"/>
            </a:solidFill>
          </a:ln>
        </c:spPr>
        <c:txPr>
          <a:bodyPr/>
          <a:lstStyle/>
          <a:p>
            <a:pPr>
              <a:defRPr sz="1400">
                <a:solidFill>
                  <a:srgbClr val="070B18"/>
                </a:solidFill>
              </a:defRPr>
            </a:pPr>
            <a:endParaRPr lang="de-DE"/>
          </a:p>
        </c:txPr>
        <c:crossAx val="992222222"/>
        <c:crosses val="max"/>
        <c:auto val="1"/>
        <c:lblAlgn val="ctr"/>
        <c:lblOffset val="100"/>
        <c:tickLblSkip val="6"/>
        <c:tickMarkSkip val="6"/>
        <c:noMultiLvlLbl val="1"/>
      </c:catAx>
      <c:valAx>
        <c:axId val="992222222"/>
        <c:scaling>
          <c:orientation val="minMax"/>
          <c:max val="0"/>
          <c:min val="-30"/>
        </c:scaling>
        <c:delete val="0"/>
        <c:axPos val="l"/>
        <c:majorGridlines>
          <c:spPr>
            <a:ln w="9525">
              <a:solidFill>
                <a:srgbClr val="DAD7D0"/>
              </a:solidFill>
            </a:ln>
          </c:spPr>
        </c:majorGridlines>
        <c:numFmt formatCode="0&quot;%&quot;;\-0&quot;%&quot;" sourceLinked="0"/>
        <c:majorTickMark val="none"/>
        <c:minorTickMark val="none"/>
        <c:tickLblPos val="nextTo"/>
        <c:spPr>
          <a:noFill/>
          <a:ln>
            <a:noFill/>
          </a:ln>
        </c:spPr>
        <c:txPr>
          <a:bodyPr/>
          <a:lstStyle/>
          <a:p>
            <a:pPr>
              <a:defRPr sz="1400">
                <a:solidFill>
                  <a:srgbClr val="070B18"/>
                </a:solidFill>
              </a:defRPr>
            </a:pPr>
            <a:endParaRPr lang="de-DE"/>
          </a:p>
        </c:txPr>
        <c:crossAx val="991111111"/>
        <c:crosses val="autoZero"/>
        <c:crossBetween val="midCat"/>
        <c:majorUnit val="15"/>
      </c:valAx>
    </c:plotArea>
    <c:plotVisOnly val="1"/>
    <c:dispBlanksAs val="zero"/>
    <c:showDLblsOverMax val="1"/>
  </c:chart>
  <c:spPr>
    <a:noFill/>
    <a:ln>
      <a:noFill/>
    </a:ln>
  </c:sp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barChart>
        <c:barDir val="col"/>
        <c:grouping val="clustered"/>
        <c:varyColors val="0"/>
        <c:ser>
          <c:idx val="0"/>
          <c:order val="0"/>
          <c:tx>
            <c:v>Rollierende 12-Monats-Rendite</c:v>
          </c:tx>
          <c:spPr>
            <a:solidFill>
              <a:srgbClr val="C2A36B"/>
            </a:solidFill>
            <a:ln>
              <a:noFill/>
            </a:ln>
          </c:spPr>
          <c:invertIfNegative val="0"/>
          <c:dPt>
            <c:idx val="0"/>
            <c:invertIfNegative val="0"/>
            <c:bubble3D val="0"/>
            <c:extLst>
              <c:ext xmlns:c16="http://schemas.microsoft.com/office/drawing/2014/chart" uri="{C3380CC4-5D6E-409C-BE32-E72D297353CC}">
                <c16:uniqueId val="{00000001-B35E-F447-B806-223A87EBDD89}"/>
              </c:ext>
            </c:extLst>
          </c:dPt>
          <c:dPt>
            <c:idx val="1"/>
            <c:invertIfNegative val="0"/>
            <c:bubble3D val="0"/>
            <c:extLst>
              <c:ext xmlns:c16="http://schemas.microsoft.com/office/drawing/2014/chart" uri="{C3380CC4-5D6E-409C-BE32-E72D297353CC}">
                <c16:uniqueId val="{00000003-B35E-F447-B806-223A87EBDD89}"/>
              </c:ext>
            </c:extLst>
          </c:dPt>
          <c:dPt>
            <c:idx val="2"/>
            <c:invertIfNegative val="0"/>
            <c:bubble3D val="0"/>
            <c:extLst>
              <c:ext xmlns:c16="http://schemas.microsoft.com/office/drawing/2014/chart" uri="{C3380CC4-5D6E-409C-BE32-E72D297353CC}">
                <c16:uniqueId val="{00000005-B35E-F447-B806-223A87EBDD89}"/>
              </c:ext>
            </c:extLst>
          </c:dPt>
          <c:dPt>
            <c:idx val="3"/>
            <c:invertIfNegative val="0"/>
            <c:bubble3D val="0"/>
            <c:extLst>
              <c:ext xmlns:c16="http://schemas.microsoft.com/office/drawing/2014/chart" uri="{C3380CC4-5D6E-409C-BE32-E72D297353CC}">
                <c16:uniqueId val="{00000007-B35E-F447-B806-223A87EBDD89}"/>
              </c:ext>
            </c:extLst>
          </c:dPt>
          <c:dPt>
            <c:idx val="4"/>
            <c:invertIfNegative val="0"/>
            <c:bubble3D val="0"/>
            <c:extLst>
              <c:ext xmlns:c16="http://schemas.microsoft.com/office/drawing/2014/chart" uri="{C3380CC4-5D6E-409C-BE32-E72D297353CC}">
                <c16:uniqueId val="{00000009-B35E-F447-B806-223A87EBDD89}"/>
              </c:ext>
            </c:extLst>
          </c:dPt>
          <c:dPt>
            <c:idx val="5"/>
            <c:invertIfNegative val="0"/>
            <c:bubble3D val="0"/>
            <c:extLst>
              <c:ext xmlns:c16="http://schemas.microsoft.com/office/drawing/2014/chart" uri="{C3380CC4-5D6E-409C-BE32-E72D297353CC}">
                <c16:uniqueId val="{0000000B-B35E-F447-B806-223A87EBDD89}"/>
              </c:ext>
            </c:extLst>
          </c:dPt>
          <c:dPt>
            <c:idx val="6"/>
            <c:invertIfNegative val="0"/>
            <c:bubble3D val="0"/>
            <c:extLst>
              <c:ext xmlns:c16="http://schemas.microsoft.com/office/drawing/2014/chart" uri="{C3380CC4-5D6E-409C-BE32-E72D297353CC}">
                <c16:uniqueId val="{0000000D-B35E-F447-B806-223A87EBDD89}"/>
              </c:ext>
            </c:extLst>
          </c:dPt>
          <c:dPt>
            <c:idx val="7"/>
            <c:invertIfNegative val="0"/>
            <c:bubble3D val="0"/>
            <c:extLst>
              <c:ext xmlns:c16="http://schemas.microsoft.com/office/drawing/2014/chart" uri="{C3380CC4-5D6E-409C-BE32-E72D297353CC}">
                <c16:uniqueId val="{0000000F-B35E-F447-B806-223A87EBDD89}"/>
              </c:ext>
            </c:extLst>
          </c:dPt>
          <c:dPt>
            <c:idx val="8"/>
            <c:invertIfNegative val="0"/>
            <c:bubble3D val="0"/>
            <c:extLst>
              <c:ext xmlns:c16="http://schemas.microsoft.com/office/drawing/2014/chart" uri="{C3380CC4-5D6E-409C-BE32-E72D297353CC}">
                <c16:uniqueId val="{00000011-B35E-F447-B806-223A87EBDD89}"/>
              </c:ext>
            </c:extLst>
          </c:dPt>
          <c:dPt>
            <c:idx val="9"/>
            <c:invertIfNegative val="0"/>
            <c:bubble3D val="0"/>
            <c:spPr>
              <a:solidFill>
                <a:srgbClr val="466479"/>
              </a:solidFill>
              <a:ln>
                <a:noFill/>
              </a:ln>
            </c:spPr>
            <c:extLst>
              <c:ext xmlns:c16="http://schemas.microsoft.com/office/drawing/2014/chart" uri="{C3380CC4-5D6E-409C-BE32-E72D297353CC}">
                <c16:uniqueId val="{00000013-B35E-F447-B806-223A87EBDD89}"/>
              </c:ext>
            </c:extLst>
          </c:dPt>
          <c:dPt>
            <c:idx val="10"/>
            <c:invertIfNegative val="0"/>
            <c:bubble3D val="0"/>
            <c:spPr>
              <a:solidFill>
                <a:srgbClr val="466479"/>
              </a:solidFill>
              <a:ln>
                <a:noFill/>
              </a:ln>
            </c:spPr>
            <c:extLst>
              <c:ext xmlns:c16="http://schemas.microsoft.com/office/drawing/2014/chart" uri="{C3380CC4-5D6E-409C-BE32-E72D297353CC}">
                <c16:uniqueId val="{00000015-B35E-F447-B806-223A87EBDD89}"/>
              </c:ext>
            </c:extLst>
          </c:dPt>
          <c:dPt>
            <c:idx val="11"/>
            <c:invertIfNegative val="0"/>
            <c:bubble3D val="0"/>
            <c:spPr>
              <a:solidFill>
                <a:srgbClr val="466479"/>
              </a:solidFill>
              <a:ln>
                <a:noFill/>
              </a:ln>
            </c:spPr>
            <c:extLst>
              <c:ext xmlns:c16="http://schemas.microsoft.com/office/drawing/2014/chart" uri="{C3380CC4-5D6E-409C-BE32-E72D297353CC}">
                <c16:uniqueId val="{00000017-B35E-F447-B806-223A87EBDD89}"/>
              </c:ext>
            </c:extLst>
          </c:dPt>
          <c:dPt>
            <c:idx val="12"/>
            <c:invertIfNegative val="0"/>
            <c:bubble3D val="0"/>
            <c:spPr>
              <a:solidFill>
                <a:srgbClr val="466479"/>
              </a:solidFill>
              <a:ln>
                <a:noFill/>
              </a:ln>
            </c:spPr>
            <c:extLst>
              <c:ext xmlns:c16="http://schemas.microsoft.com/office/drawing/2014/chart" uri="{C3380CC4-5D6E-409C-BE32-E72D297353CC}">
                <c16:uniqueId val="{00000019-B35E-F447-B806-223A87EBDD89}"/>
              </c:ext>
            </c:extLst>
          </c:dPt>
          <c:dPt>
            <c:idx val="13"/>
            <c:invertIfNegative val="0"/>
            <c:bubble3D val="0"/>
            <c:spPr>
              <a:solidFill>
                <a:srgbClr val="466479"/>
              </a:solidFill>
              <a:ln>
                <a:noFill/>
              </a:ln>
            </c:spPr>
            <c:extLst>
              <c:ext xmlns:c16="http://schemas.microsoft.com/office/drawing/2014/chart" uri="{C3380CC4-5D6E-409C-BE32-E72D297353CC}">
                <c16:uniqueId val="{0000001B-B35E-F447-B806-223A87EBDD89}"/>
              </c:ext>
            </c:extLst>
          </c:dPt>
          <c:dPt>
            <c:idx val="14"/>
            <c:invertIfNegative val="0"/>
            <c:bubble3D val="0"/>
            <c:spPr>
              <a:solidFill>
                <a:srgbClr val="466479"/>
              </a:solidFill>
              <a:ln>
                <a:noFill/>
              </a:ln>
            </c:spPr>
            <c:extLst>
              <c:ext xmlns:c16="http://schemas.microsoft.com/office/drawing/2014/chart" uri="{C3380CC4-5D6E-409C-BE32-E72D297353CC}">
                <c16:uniqueId val="{0000001D-B35E-F447-B806-223A87EBDD89}"/>
              </c:ext>
            </c:extLst>
          </c:dPt>
          <c:dPt>
            <c:idx val="15"/>
            <c:invertIfNegative val="0"/>
            <c:bubble3D val="0"/>
            <c:spPr>
              <a:solidFill>
                <a:srgbClr val="466479"/>
              </a:solidFill>
              <a:ln>
                <a:noFill/>
              </a:ln>
            </c:spPr>
            <c:extLst>
              <c:ext xmlns:c16="http://schemas.microsoft.com/office/drawing/2014/chart" uri="{C3380CC4-5D6E-409C-BE32-E72D297353CC}">
                <c16:uniqueId val="{0000001F-B35E-F447-B806-223A87EBDD89}"/>
              </c:ext>
            </c:extLst>
          </c:dPt>
          <c:dPt>
            <c:idx val="16"/>
            <c:invertIfNegative val="0"/>
            <c:bubble3D val="0"/>
            <c:spPr>
              <a:solidFill>
                <a:srgbClr val="466479"/>
              </a:solidFill>
              <a:ln>
                <a:noFill/>
              </a:ln>
            </c:spPr>
            <c:extLst>
              <c:ext xmlns:c16="http://schemas.microsoft.com/office/drawing/2014/chart" uri="{C3380CC4-5D6E-409C-BE32-E72D297353CC}">
                <c16:uniqueId val="{00000021-B35E-F447-B806-223A87EBDD89}"/>
              </c:ext>
            </c:extLst>
          </c:dPt>
          <c:dPt>
            <c:idx val="17"/>
            <c:invertIfNegative val="0"/>
            <c:bubble3D val="0"/>
            <c:spPr>
              <a:solidFill>
                <a:srgbClr val="466479"/>
              </a:solidFill>
              <a:ln>
                <a:noFill/>
              </a:ln>
            </c:spPr>
            <c:extLst>
              <c:ext xmlns:c16="http://schemas.microsoft.com/office/drawing/2014/chart" uri="{C3380CC4-5D6E-409C-BE32-E72D297353CC}">
                <c16:uniqueId val="{00000023-B35E-F447-B806-223A87EBDD89}"/>
              </c:ext>
            </c:extLst>
          </c:dPt>
          <c:dPt>
            <c:idx val="18"/>
            <c:invertIfNegative val="0"/>
            <c:bubble3D val="0"/>
            <c:spPr>
              <a:solidFill>
                <a:srgbClr val="466479"/>
              </a:solidFill>
              <a:ln>
                <a:noFill/>
              </a:ln>
            </c:spPr>
            <c:extLst>
              <c:ext xmlns:c16="http://schemas.microsoft.com/office/drawing/2014/chart" uri="{C3380CC4-5D6E-409C-BE32-E72D297353CC}">
                <c16:uniqueId val="{00000025-B35E-F447-B806-223A87EBDD89}"/>
              </c:ext>
            </c:extLst>
          </c:dPt>
          <c:dPt>
            <c:idx val="19"/>
            <c:invertIfNegative val="0"/>
            <c:bubble3D val="0"/>
            <c:spPr>
              <a:solidFill>
                <a:srgbClr val="466479"/>
              </a:solidFill>
              <a:ln>
                <a:noFill/>
              </a:ln>
            </c:spPr>
            <c:extLst>
              <c:ext xmlns:c16="http://schemas.microsoft.com/office/drawing/2014/chart" uri="{C3380CC4-5D6E-409C-BE32-E72D297353CC}">
                <c16:uniqueId val="{00000027-B35E-F447-B806-223A87EBDD89}"/>
              </c:ext>
            </c:extLst>
          </c:dPt>
          <c:dPt>
            <c:idx val="20"/>
            <c:invertIfNegative val="0"/>
            <c:bubble3D val="0"/>
            <c:spPr>
              <a:solidFill>
                <a:srgbClr val="466479"/>
              </a:solidFill>
              <a:ln>
                <a:noFill/>
              </a:ln>
            </c:spPr>
            <c:extLst>
              <c:ext xmlns:c16="http://schemas.microsoft.com/office/drawing/2014/chart" uri="{C3380CC4-5D6E-409C-BE32-E72D297353CC}">
                <c16:uniqueId val="{00000029-B35E-F447-B806-223A87EBDD89}"/>
              </c:ext>
            </c:extLst>
          </c:dPt>
          <c:dPt>
            <c:idx val="21"/>
            <c:invertIfNegative val="0"/>
            <c:bubble3D val="0"/>
            <c:spPr>
              <a:solidFill>
                <a:srgbClr val="466479"/>
              </a:solidFill>
              <a:ln>
                <a:noFill/>
              </a:ln>
            </c:spPr>
            <c:extLst>
              <c:ext xmlns:c16="http://schemas.microsoft.com/office/drawing/2014/chart" uri="{C3380CC4-5D6E-409C-BE32-E72D297353CC}">
                <c16:uniqueId val="{0000002B-B35E-F447-B806-223A87EBDD89}"/>
              </c:ext>
            </c:extLst>
          </c:dPt>
          <c:dPt>
            <c:idx val="22"/>
            <c:invertIfNegative val="0"/>
            <c:bubble3D val="0"/>
            <c:spPr>
              <a:solidFill>
                <a:srgbClr val="466479"/>
              </a:solidFill>
              <a:ln>
                <a:noFill/>
              </a:ln>
            </c:spPr>
            <c:extLst>
              <c:ext xmlns:c16="http://schemas.microsoft.com/office/drawing/2014/chart" uri="{C3380CC4-5D6E-409C-BE32-E72D297353CC}">
                <c16:uniqueId val="{0000002D-B35E-F447-B806-223A87EBDD89}"/>
              </c:ext>
            </c:extLst>
          </c:dPt>
          <c:dPt>
            <c:idx val="23"/>
            <c:invertIfNegative val="0"/>
            <c:bubble3D val="0"/>
            <c:spPr>
              <a:solidFill>
                <a:srgbClr val="466479"/>
              </a:solidFill>
              <a:ln>
                <a:noFill/>
              </a:ln>
            </c:spPr>
            <c:extLst>
              <c:ext xmlns:c16="http://schemas.microsoft.com/office/drawing/2014/chart" uri="{C3380CC4-5D6E-409C-BE32-E72D297353CC}">
                <c16:uniqueId val="{0000002F-B35E-F447-B806-223A87EBDD89}"/>
              </c:ext>
            </c:extLst>
          </c:dPt>
          <c:dPt>
            <c:idx val="24"/>
            <c:invertIfNegative val="0"/>
            <c:bubble3D val="0"/>
            <c:spPr>
              <a:solidFill>
                <a:srgbClr val="466479"/>
              </a:solidFill>
              <a:ln>
                <a:noFill/>
              </a:ln>
            </c:spPr>
            <c:extLst>
              <c:ext xmlns:c16="http://schemas.microsoft.com/office/drawing/2014/chart" uri="{C3380CC4-5D6E-409C-BE32-E72D297353CC}">
                <c16:uniqueId val="{00000031-B35E-F447-B806-223A87EBDD89}"/>
              </c:ext>
            </c:extLst>
          </c:dPt>
          <c:dPt>
            <c:idx val="25"/>
            <c:invertIfNegative val="0"/>
            <c:bubble3D val="0"/>
            <c:spPr>
              <a:solidFill>
                <a:srgbClr val="466479"/>
              </a:solidFill>
              <a:ln>
                <a:noFill/>
              </a:ln>
            </c:spPr>
            <c:extLst>
              <c:ext xmlns:c16="http://schemas.microsoft.com/office/drawing/2014/chart" uri="{C3380CC4-5D6E-409C-BE32-E72D297353CC}">
                <c16:uniqueId val="{00000033-B35E-F447-B806-223A87EBDD89}"/>
              </c:ext>
            </c:extLst>
          </c:dPt>
          <c:dPt>
            <c:idx val="26"/>
            <c:invertIfNegative val="0"/>
            <c:bubble3D val="0"/>
            <c:spPr>
              <a:solidFill>
                <a:srgbClr val="466479"/>
              </a:solidFill>
              <a:ln>
                <a:noFill/>
              </a:ln>
            </c:spPr>
            <c:extLst>
              <c:ext xmlns:c16="http://schemas.microsoft.com/office/drawing/2014/chart" uri="{C3380CC4-5D6E-409C-BE32-E72D297353CC}">
                <c16:uniqueId val="{00000035-B35E-F447-B806-223A87EBDD89}"/>
              </c:ext>
            </c:extLst>
          </c:dPt>
          <c:dPt>
            <c:idx val="27"/>
            <c:invertIfNegative val="0"/>
            <c:bubble3D val="0"/>
            <c:extLst>
              <c:ext xmlns:c16="http://schemas.microsoft.com/office/drawing/2014/chart" uri="{C3380CC4-5D6E-409C-BE32-E72D297353CC}">
                <c16:uniqueId val="{00000037-B35E-F447-B806-223A87EBDD89}"/>
              </c:ext>
            </c:extLst>
          </c:dPt>
          <c:dPt>
            <c:idx val="28"/>
            <c:invertIfNegative val="0"/>
            <c:bubble3D val="0"/>
            <c:extLst>
              <c:ext xmlns:c16="http://schemas.microsoft.com/office/drawing/2014/chart" uri="{C3380CC4-5D6E-409C-BE32-E72D297353CC}">
                <c16:uniqueId val="{00000039-B35E-F447-B806-223A87EBDD89}"/>
              </c:ext>
            </c:extLst>
          </c:dPt>
          <c:dPt>
            <c:idx val="29"/>
            <c:invertIfNegative val="0"/>
            <c:bubble3D val="0"/>
            <c:extLst>
              <c:ext xmlns:c16="http://schemas.microsoft.com/office/drawing/2014/chart" uri="{C3380CC4-5D6E-409C-BE32-E72D297353CC}">
                <c16:uniqueId val="{0000003B-B35E-F447-B806-223A87EBDD89}"/>
              </c:ext>
            </c:extLst>
          </c:dPt>
          <c:dPt>
            <c:idx val="30"/>
            <c:invertIfNegative val="0"/>
            <c:bubble3D val="0"/>
            <c:extLst>
              <c:ext xmlns:c16="http://schemas.microsoft.com/office/drawing/2014/chart" uri="{C3380CC4-5D6E-409C-BE32-E72D297353CC}">
                <c16:uniqueId val="{0000003D-B35E-F447-B806-223A87EBDD89}"/>
              </c:ext>
            </c:extLst>
          </c:dPt>
          <c:dPt>
            <c:idx val="31"/>
            <c:invertIfNegative val="0"/>
            <c:bubble3D val="0"/>
            <c:extLst>
              <c:ext xmlns:c16="http://schemas.microsoft.com/office/drawing/2014/chart" uri="{C3380CC4-5D6E-409C-BE32-E72D297353CC}">
                <c16:uniqueId val="{0000003F-B35E-F447-B806-223A87EBDD89}"/>
              </c:ext>
            </c:extLst>
          </c:dPt>
          <c:dPt>
            <c:idx val="32"/>
            <c:invertIfNegative val="0"/>
            <c:bubble3D val="0"/>
            <c:extLst>
              <c:ext xmlns:c16="http://schemas.microsoft.com/office/drawing/2014/chart" uri="{C3380CC4-5D6E-409C-BE32-E72D297353CC}">
                <c16:uniqueId val="{00000041-B35E-F447-B806-223A87EBDD89}"/>
              </c:ext>
            </c:extLst>
          </c:dPt>
          <c:dPt>
            <c:idx val="33"/>
            <c:invertIfNegative val="0"/>
            <c:bubble3D val="0"/>
            <c:extLst>
              <c:ext xmlns:c16="http://schemas.microsoft.com/office/drawing/2014/chart" uri="{C3380CC4-5D6E-409C-BE32-E72D297353CC}">
                <c16:uniqueId val="{00000043-B35E-F447-B806-223A87EBDD89}"/>
              </c:ext>
            </c:extLst>
          </c:dPt>
          <c:dPt>
            <c:idx val="34"/>
            <c:invertIfNegative val="0"/>
            <c:bubble3D val="0"/>
            <c:extLst>
              <c:ext xmlns:c16="http://schemas.microsoft.com/office/drawing/2014/chart" uri="{C3380CC4-5D6E-409C-BE32-E72D297353CC}">
                <c16:uniqueId val="{00000045-B35E-F447-B806-223A87EBDD89}"/>
              </c:ext>
            </c:extLst>
          </c:dPt>
          <c:dPt>
            <c:idx val="35"/>
            <c:invertIfNegative val="0"/>
            <c:bubble3D val="0"/>
            <c:extLst>
              <c:ext xmlns:c16="http://schemas.microsoft.com/office/drawing/2014/chart" uri="{C3380CC4-5D6E-409C-BE32-E72D297353CC}">
                <c16:uniqueId val="{00000047-B35E-F447-B806-223A87EBDD89}"/>
              </c:ext>
            </c:extLst>
          </c:dPt>
          <c:dPt>
            <c:idx val="36"/>
            <c:invertIfNegative val="0"/>
            <c:bubble3D val="0"/>
            <c:extLst>
              <c:ext xmlns:c16="http://schemas.microsoft.com/office/drawing/2014/chart" uri="{C3380CC4-5D6E-409C-BE32-E72D297353CC}">
                <c16:uniqueId val="{00000049-B35E-F447-B806-223A87EBDD89}"/>
              </c:ext>
            </c:extLst>
          </c:dPt>
          <c:dPt>
            <c:idx val="37"/>
            <c:invertIfNegative val="0"/>
            <c:bubble3D val="0"/>
            <c:extLst>
              <c:ext xmlns:c16="http://schemas.microsoft.com/office/drawing/2014/chart" uri="{C3380CC4-5D6E-409C-BE32-E72D297353CC}">
                <c16:uniqueId val="{0000004B-B35E-F447-B806-223A87EBDD89}"/>
              </c:ext>
            </c:extLst>
          </c:dPt>
          <c:dPt>
            <c:idx val="38"/>
            <c:invertIfNegative val="0"/>
            <c:bubble3D val="0"/>
            <c:extLst>
              <c:ext xmlns:c16="http://schemas.microsoft.com/office/drawing/2014/chart" uri="{C3380CC4-5D6E-409C-BE32-E72D297353CC}">
                <c16:uniqueId val="{0000004D-B35E-F447-B806-223A87EBDD89}"/>
              </c:ext>
            </c:extLst>
          </c:dPt>
          <c:dPt>
            <c:idx val="39"/>
            <c:invertIfNegative val="0"/>
            <c:bubble3D val="0"/>
            <c:extLst>
              <c:ext xmlns:c16="http://schemas.microsoft.com/office/drawing/2014/chart" uri="{C3380CC4-5D6E-409C-BE32-E72D297353CC}">
                <c16:uniqueId val="{0000004F-B35E-F447-B806-223A87EBDD89}"/>
              </c:ext>
            </c:extLst>
          </c:dPt>
          <c:dPt>
            <c:idx val="40"/>
            <c:invertIfNegative val="0"/>
            <c:bubble3D val="0"/>
            <c:extLst>
              <c:ext xmlns:c16="http://schemas.microsoft.com/office/drawing/2014/chart" uri="{C3380CC4-5D6E-409C-BE32-E72D297353CC}">
                <c16:uniqueId val="{00000051-B35E-F447-B806-223A87EBDD89}"/>
              </c:ext>
            </c:extLst>
          </c:dPt>
          <c:dPt>
            <c:idx val="41"/>
            <c:invertIfNegative val="0"/>
            <c:bubble3D val="0"/>
            <c:extLst>
              <c:ext xmlns:c16="http://schemas.microsoft.com/office/drawing/2014/chart" uri="{C3380CC4-5D6E-409C-BE32-E72D297353CC}">
                <c16:uniqueId val="{00000053-B35E-F447-B806-223A87EBDD89}"/>
              </c:ext>
            </c:extLst>
          </c:dPt>
          <c:dPt>
            <c:idx val="42"/>
            <c:invertIfNegative val="0"/>
            <c:bubble3D val="0"/>
            <c:extLst>
              <c:ext xmlns:c16="http://schemas.microsoft.com/office/drawing/2014/chart" uri="{C3380CC4-5D6E-409C-BE32-E72D297353CC}">
                <c16:uniqueId val="{00000055-B35E-F447-B806-223A87EBDD89}"/>
              </c:ext>
            </c:extLst>
          </c:dPt>
          <c:dPt>
            <c:idx val="43"/>
            <c:invertIfNegative val="0"/>
            <c:bubble3D val="0"/>
            <c:extLst>
              <c:ext xmlns:c16="http://schemas.microsoft.com/office/drawing/2014/chart" uri="{C3380CC4-5D6E-409C-BE32-E72D297353CC}">
                <c16:uniqueId val="{00000057-B35E-F447-B806-223A87EBDD89}"/>
              </c:ext>
            </c:extLst>
          </c:dPt>
          <c:dPt>
            <c:idx val="44"/>
            <c:invertIfNegative val="0"/>
            <c:bubble3D val="0"/>
            <c:extLst>
              <c:ext xmlns:c16="http://schemas.microsoft.com/office/drawing/2014/chart" uri="{C3380CC4-5D6E-409C-BE32-E72D297353CC}">
                <c16:uniqueId val="{00000059-B35E-F447-B806-223A87EBDD89}"/>
              </c:ext>
            </c:extLst>
          </c:dPt>
          <c:dPt>
            <c:idx val="45"/>
            <c:invertIfNegative val="0"/>
            <c:bubble3D val="0"/>
            <c:extLst>
              <c:ext xmlns:c16="http://schemas.microsoft.com/office/drawing/2014/chart" uri="{C3380CC4-5D6E-409C-BE32-E72D297353CC}">
                <c16:uniqueId val="{0000005B-B35E-F447-B806-223A87EBDD89}"/>
              </c:ext>
            </c:extLst>
          </c:dPt>
          <c:dPt>
            <c:idx val="46"/>
            <c:invertIfNegative val="0"/>
            <c:bubble3D val="0"/>
            <c:extLst>
              <c:ext xmlns:c16="http://schemas.microsoft.com/office/drawing/2014/chart" uri="{C3380CC4-5D6E-409C-BE32-E72D297353CC}">
                <c16:uniqueId val="{0000005D-B35E-F447-B806-223A87EBDD89}"/>
              </c:ext>
            </c:extLst>
          </c:dPt>
          <c:dPt>
            <c:idx val="47"/>
            <c:invertIfNegative val="0"/>
            <c:bubble3D val="0"/>
            <c:extLst>
              <c:ext xmlns:c16="http://schemas.microsoft.com/office/drawing/2014/chart" uri="{C3380CC4-5D6E-409C-BE32-E72D297353CC}">
                <c16:uniqueId val="{0000005F-B35E-F447-B806-223A87EBDD89}"/>
              </c:ext>
            </c:extLst>
          </c:dPt>
          <c:dPt>
            <c:idx val="48"/>
            <c:invertIfNegative val="0"/>
            <c:bubble3D val="0"/>
            <c:spPr>
              <a:solidFill>
                <a:srgbClr val="466479"/>
              </a:solidFill>
              <a:ln>
                <a:noFill/>
              </a:ln>
            </c:spPr>
            <c:extLst>
              <c:ext xmlns:c16="http://schemas.microsoft.com/office/drawing/2014/chart" uri="{C3380CC4-5D6E-409C-BE32-E72D297353CC}">
                <c16:uniqueId val="{00000061-B35E-F447-B806-223A87EBDD89}"/>
              </c:ext>
            </c:extLst>
          </c:dPt>
          <c:dPt>
            <c:idx val="49"/>
            <c:invertIfNegative val="0"/>
            <c:bubble3D val="0"/>
            <c:spPr>
              <a:solidFill>
                <a:srgbClr val="466479"/>
              </a:solidFill>
              <a:ln>
                <a:noFill/>
              </a:ln>
            </c:spPr>
            <c:extLst>
              <c:ext xmlns:c16="http://schemas.microsoft.com/office/drawing/2014/chart" uri="{C3380CC4-5D6E-409C-BE32-E72D297353CC}">
                <c16:uniqueId val="{00000063-B35E-F447-B806-223A87EBDD89}"/>
              </c:ext>
            </c:extLst>
          </c:dPt>
          <c:dPt>
            <c:idx val="50"/>
            <c:invertIfNegative val="0"/>
            <c:bubble3D val="0"/>
            <c:extLst>
              <c:ext xmlns:c16="http://schemas.microsoft.com/office/drawing/2014/chart" uri="{C3380CC4-5D6E-409C-BE32-E72D297353CC}">
                <c16:uniqueId val="{00000065-B35E-F447-B806-223A87EBDD89}"/>
              </c:ext>
            </c:extLst>
          </c:dPt>
          <c:dPt>
            <c:idx val="51"/>
            <c:invertIfNegative val="0"/>
            <c:bubble3D val="0"/>
            <c:extLst>
              <c:ext xmlns:c16="http://schemas.microsoft.com/office/drawing/2014/chart" uri="{C3380CC4-5D6E-409C-BE32-E72D297353CC}">
                <c16:uniqueId val="{00000067-B35E-F447-B806-223A87EBDD89}"/>
              </c:ext>
            </c:extLst>
          </c:dPt>
          <c:dPt>
            <c:idx val="52"/>
            <c:invertIfNegative val="0"/>
            <c:bubble3D val="0"/>
            <c:extLst>
              <c:ext xmlns:c16="http://schemas.microsoft.com/office/drawing/2014/chart" uri="{C3380CC4-5D6E-409C-BE32-E72D297353CC}">
                <c16:uniqueId val="{00000069-B35E-F447-B806-223A87EBDD89}"/>
              </c:ext>
            </c:extLst>
          </c:dPt>
          <c:dPt>
            <c:idx val="53"/>
            <c:invertIfNegative val="0"/>
            <c:bubble3D val="0"/>
            <c:spPr>
              <a:solidFill>
                <a:srgbClr val="466479"/>
              </a:solidFill>
              <a:ln>
                <a:noFill/>
              </a:ln>
            </c:spPr>
            <c:extLst>
              <c:ext xmlns:c16="http://schemas.microsoft.com/office/drawing/2014/chart" uri="{C3380CC4-5D6E-409C-BE32-E72D297353CC}">
                <c16:uniqueId val="{0000006B-B35E-F447-B806-223A87EBDD89}"/>
              </c:ext>
            </c:extLst>
          </c:dPt>
          <c:dPt>
            <c:idx val="54"/>
            <c:invertIfNegative val="0"/>
            <c:bubble3D val="0"/>
            <c:extLst>
              <c:ext xmlns:c16="http://schemas.microsoft.com/office/drawing/2014/chart" uri="{C3380CC4-5D6E-409C-BE32-E72D297353CC}">
                <c16:uniqueId val="{0000006D-B35E-F447-B806-223A87EBDD89}"/>
              </c:ext>
            </c:extLst>
          </c:dPt>
          <c:dPt>
            <c:idx val="55"/>
            <c:invertIfNegative val="0"/>
            <c:bubble3D val="0"/>
            <c:extLst>
              <c:ext xmlns:c16="http://schemas.microsoft.com/office/drawing/2014/chart" uri="{C3380CC4-5D6E-409C-BE32-E72D297353CC}">
                <c16:uniqueId val="{0000006F-B35E-F447-B806-223A87EBDD89}"/>
              </c:ext>
            </c:extLst>
          </c:dPt>
          <c:dPt>
            <c:idx val="56"/>
            <c:invertIfNegative val="0"/>
            <c:bubble3D val="0"/>
            <c:extLst>
              <c:ext xmlns:c16="http://schemas.microsoft.com/office/drawing/2014/chart" uri="{C3380CC4-5D6E-409C-BE32-E72D297353CC}">
                <c16:uniqueId val="{00000071-B35E-F447-B806-223A87EBDD89}"/>
              </c:ext>
            </c:extLst>
          </c:dPt>
          <c:dPt>
            <c:idx val="57"/>
            <c:invertIfNegative val="0"/>
            <c:bubble3D val="0"/>
            <c:spPr>
              <a:solidFill>
                <a:srgbClr val="466479"/>
              </a:solidFill>
              <a:ln>
                <a:noFill/>
              </a:ln>
            </c:spPr>
            <c:extLst>
              <c:ext xmlns:c16="http://schemas.microsoft.com/office/drawing/2014/chart" uri="{C3380CC4-5D6E-409C-BE32-E72D297353CC}">
                <c16:uniqueId val="{00000073-B35E-F447-B806-223A87EBDD89}"/>
              </c:ext>
            </c:extLst>
          </c:dPt>
          <c:dLbls>
            <c:spPr>
              <a:noFill/>
              <a:ln>
                <a:noFill/>
              </a:ln>
              <a:effectLst/>
            </c:spP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cat>
            <c:strLit>
              <c:ptCount val="58"/>
              <c:pt idx="0">
                <c:v>Nov 2021</c:v>
              </c:pt>
              <c:pt idx="1">
                <c:v>Dec 2021</c:v>
              </c:pt>
              <c:pt idx="2">
                <c:v>Jan 2022</c:v>
              </c:pt>
              <c:pt idx="3">
                <c:v>Feb 2022</c:v>
              </c:pt>
              <c:pt idx="4">
                <c:v>Mar 2022</c:v>
              </c:pt>
              <c:pt idx="5">
                <c:v>Apr 2022</c:v>
              </c:pt>
              <c:pt idx="6">
                <c:v>May 2022</c:v>
              </c:pt>
              <c:pt idx="7">
                <c:v>Jun 2022</c:v>
              </c:pt>
              <c:pt idx="8">
                <c:v>Jul 2022</c:v>
              </c:pt>
              <c:pt idx="9">
                <c:v>Aug 2022</c:v>
              </c:pt>
              <c:pt idx="10">
                <c:v>Sep 2022</c:v>
              </c:pt>
              <c:pt idx="11">
                <c:v>Oct 2022</c:v>
              </c:pt>
              <c:pt idx="12">
                <c:v>Nov 2022</c:v>
              </c:pt>
              <c:pt idx="13">
                <c:v>Dec 2022</c:v>
              </c:pt>
              <c:pt idx="14">
                <c:v>Jan 2023</c:v>
              </c:pt>
              <c:pt idx="15">
                <c:v>Feb 2023</c:v>
              </c:pt>
              <c:pt idx="16">
                <c:v>Mar 2023</c:v>
              </c:pt>
              <c:pt idx="17">
                <c:v>Apr 2023</c:v>
              </c:pt>
              <c:pt idx="18">
                <c:v>May 2023</c:v>
              </c:pt>
              <c:pt idx="19">
                <c:v>Jun 2023</c:v>
              </c:pt>
              <c:pt idx="20">
                <c:v>Jul 2023</c:v>
              </c:pt>
              <c:pt idx="21">
                <c:v>Aug 2023</c:v>
              </c:pt>
              <c:pt idx="22">
                <c:v>Sep 2023</c:v>
              </c:pt>
              <c:pt idx="23">
                <c:v>Oct 2023</c:v>
              </c:pt>
              <c:pt idx="24">
                <c:v>Nov 2023</c:v>
              </c:pt>
              <c:pt idx="25">
                <c:v>Dec 2023</c:v>
              </c:pt>
              <c:pt idx="26">
                <c:v>Jan 2024</c:v>
              </c:pt>
              <c:pt idx="27">
                <c:v>Feb 2024</c:v>
              </c:pt>
              <c:pt idx="28">
                <c:v>Mar 2024</c:v>
              </c:pt>
              <c:pt idx="29">
                <c:v>Apr 2024</c:v>
              </c:pt>
              <c:pt idx="30">
                <c:v>May 2024</c:v>
              </c:pt>
              <c:pt idx="31">
                <c:v>Jun 2024</c:v>
              </c:pt>
              <c:pt idx="32">
                <c:v>Jul 2024</c:v>
              </c:pt>
              <c:pt idx="33">
                <c:v>Aug 2024</c:v>
              </c:pt>
              <c:pt idx="34">
                <c:v>Sep 2024</c:v>
              </c:pt>
              <c:pt idx="35">
                <c:v>Oct 2024</c:v>
              </c:pt>
              <c:pt idx="36">
                <c:v>Nov 2024</c:v>
              </c:pt>
              <c:pt idx="37">
                <c:v>Dec 2024</c:v>
              </c:pt>
              <c:pt idx="38">
                <c:v>Jan 2025</c:v>
              </c:pt>
              <c:pt idx="39">
                <c:v>Feb 2025</c:v>
              </c:pt>
              <c:pt idx="40">
                <c:v>Mar 2025</c:v>
              </c:pt>
              <c:pt idx="41">
                <c:v>Apr 2025</c:v>
              </c:pt>
              <c:pt idx="42">
                <c:v>May 2025</c:v>
              </c:pt>
              <c:pt idx="43">
                <c:v>Jun 2025</c:v>
              </c:pt>
              <c:pt idx="44">
                <c:v>Jul 2025</c:v>
              </c:pt>
              <c:pt idx="45">
                <c:v>Aug 2025</c:v>
              </c:pt>
              <c:pt idx="46">
                <c:v>Sep 2025</c:v>
              </c:pt>
              <c:pt idx="47">
                <c:v>Oct 2025</c:v>
              </c:pt>
              <c:pt idx="48">
                <c:v>Nov 2025</c:v>
              </c:pt>
              <c:pt idx="49">
                <c:v>Dec 2025</c:v>
              </c:pt>
              <c:pt idx="50">
                <c:v>Jan 2026</c:v>
              </c:pt>
              <c:pt idx="51">
                <c:v>Feb 2026</c:v>
              </c:pt>
              <c:pt idx="52">
                <c:v>Mar 2026</c:v>
              </c:pt>
              <c:pt idx="53">
                <c:v>Apr 2026</c:v>
              </c:pt>
              <c:pt idx="54">
                <c:v>May 2026</c:v>
              </c:pt>
              <c:pt idx="55">
                <c:v>Jun 2026</c:v>
              </c:pt>
              <c:pt idx="56">
                <c:v>Jul 2026</c:v>
              </c:pt>
              <c:pt idx="57">
                <c:v>Aug 2026</c:v>
              </c:pt>
            </c:strLit>
          </c:cat>
          <c:val>
            <c:numLit>
              <c:formatCode>General</c:formatCode>
              <c:ptCount val="58"/>
              <c:pt idx="0">
                <c:v>40.299999999999997</c:v>
              </c:pt>
              <c:pt idx="1">
                <c:v>42.8</c:v>
              </c:pt>
              <c:pt idx="2">
                <c:v>41.5</c:v>
              </c:pt>
              <c:pt idx="3">
                <c:v>40.4</c:v>
              </c:pt>
              <c:pt idx="4">
                <c:v>41.5</c:v>
              </c:pt>
              <c:pt idx="5">
                <c:v>37.5</c:v>
              </c:pt>
              <c:pt idx="6">
                <c:v>30.9</c:v>
              </c:pt>
              <c:pt idx="7">
                <c:v>19.8</c:v>
              </c:pt>
              <c:pt idx="8">
                <c:v>12.1</c:v>
              </c:pt>
              <c:pt idx="9">
                <c:v>-0.6</c:v>
              </c:pt>
              <c:pt idx="10">
                <c:v>-7.9</c:v>
              </c:pt>
              <c:pt idx="11">
                <c:v>-16.3</c:v>
              </c:pt>
              <c:pt idx="12">
                <c:v>-14.8</c:v>
              </c:pt>
              <c:pt idx="13">
                <c:v>-18.5</c:v>
              </c:pt>
              <c:pt idx="14">
                <c:v>-15.5</c:v>
              </c:pt>
              <c:pt idx="15">
                <c:v>-15.2</c:v>
              </c:pt>
              <c:pt idx="16">
                <c:v>-13.9</c:v>
              </c:pt>
              <c:pt idx="17">
                <c:v>-14.8</c:v>
              </c:pt>
              <c:pt idx="18">
                <c:v>-5.3</c:v>
              </c:pt>
              <c:pt idx="19">
                <c:v>-4.4000000000000004</c:v>
              </c:pt>
              <c:pt idx="20">
                <c:v>-6.9</c:v>
              </c:pt>
              <c:pt idx="21">
                <c:v>-7.2</c:v>
              </c:pt>
              <c:pt idx="22">
                <c:v>-11.8</c:v>
              </c:pt>
              <c:pt idx="23">
                <c:v>-7.7</c:v>
              </c:pt>
              <c:pt idx="24">
                <c:v>-7.8</c:v>
              </c:pt>
              <c:pt idx="25">
                <c:v>-5.7</c:v>
              </c:pt>
              <c:pt idx="26">
                <c:v>-10.1</c:v>
              </c:pt>
              <c:pt idx="27">
                <c:v>4.5999999999999996</c:v>
              </c:pt>
              <c:pt idx="28">
                <c:v>20.399999999999999</c:v>
              </c:pt>
              <c:pt idx="29">
                <c:v>30.7</c:v>
              </c:pt>
              <c:pt idx="30">
                <c:v>30.7</c:v>
              </c:pt>
              <c:pt idx="31">
                <c:v>37.200000000000003</c:v>
              </c:pt>
              <c:pt idx="32">
                <c:v>36.700000000000003</c:v>
              </c:pt>
              <c:pt idx="33">
                <c:v>29.3</c:v>
              </c:pt>
              <c:pt idx="34">
                <c:v>42</c:v>
              </c:pt>
              <c:pt idx="35">
                <c:v>55.4</c:v>
              </c:pt>
              <c:pt idx="36">
                <c:v>94.8</c:v>
              </c:pt>
              <c:pt idx="37">
                <c:v>74.599999999999994</c:v>
              </c:pt>
              <c:pt idx="38">
                <c:v>72.5</c:v>
              </c:pt>
              <c:pt idx="39">
                <c:v>45.9</c:v>
              </c:pt>
              <c:pt idx="40">
                <c:v>22.8</c:v>
              </c:pt>
              <c:pt idx="41">
                <c:v>23.6</c:v>
              </c:pt>
              <c:pt idx="42">
                <c:v>10.1</c:v>
              </c:pt>
              <c:pt idx="43">
                <c:v>11.4</c:v>
              </c:pt>
              <c:pt idx="44">
                <c:v>28.6</c:v>
              </c:pt>
              <c:pt idx="45">
                <c:v>47.9</c:v>
              </c:pt>
              <c:pt idx="46">
                <c:v>48.4</c:v>
              </c:pt>
              <c:pt idx="47">
                <c:v>29.4</c:v>
              </c:pt>
              <c:pt idx="48">
                <c:v>-3.2</c:v>
              </c:pt>
              <c:pt idx="49">
                <c:v>-1.4</c:v>
              </c:pt>
              <c:pt idx="50">
                <c:v>6.5</c:v>
              </c:pt>
              <c:pt idx="51">
                <c:v>5.3</c:v>
              </c:pt>
              <c:pt idx="52">
                <c:v>12.2</c:v>
              </c:pt>
              <c:pt idx="53">
                <c:v>-4.2</c:v>
              </c:pt>
              <c:pt idx="54">
                <c:v>8.8000000000000007</c:v>
              </c:pt>
              <c:pt idx="55">
                <c:v>4.9000000000000004</c:v>
              </c:pt>
              <c:pt idx="56">
                <c:v>14.1</c:v>
              </c:pt>
              <c:pt idx="57">
                <c:v>1</c:v>
              </c:pt>
            </c:numLit>
          </c:val>
          <c:extLst>
            <c:ext xmlns:c16="http://schemas.microsoft.com/office/drawing/2014/chart" uri="{C3380CC4-5D6E-409C-BE32-E72D297353CC}">
              <c16:uniqueId val="{00000074-B35E-F447-B806-223A87EBDD89}"/>
            </c:ext>
          </c:extLst>
        </c:ser>
        <c:dLbls>
          <c:showLegendKey val="0"/>
          <c:showVal val="0"/>
          <c:showCatName val="0"/>
          <c:showSerName val="0"/>
          <c:showPercent val="0"/>
          <c:showBubbleSize val="0"/>
        </c:dLbls>
        <c:gapWidth val="25"/>
        <c:overlap val="-5"/>
        <c:axId val="141111111"/>
        <c:axId val="142222222"/>
      </c:barChart>
      <c:catAx>
        <c:axId val="141111111"/>
        <c:scaling>
          <c:orientation val="minMax"/>
        </c:scaling>
        <c:delete val="0"/>
        <c:axPos val="b"/>
        <c:numFmt formatCode="General" sourceLinked="0"/>
        <c:majorTickMark val="none"/>
        <c:minorTickMark val="none"/>
        <c:tickLblPos val="low"/>
        <c:spPr>
          <a:noFill/>
          <a:ln w="9525">
            <a:solidFill>
              <a:srgbClr val="4F5157"/>
            </a:solidFill>
          </a:ln>
        </c:spPr>
        <c:txPr>
          <a:bodyPr/>
          <a:lstStyle/>
          <a:p>
            <a:pPr>
              <a:defRPr sz="1400">
                <a:solidFill>
                  <a:srgbClr val="070B18"/>
                </a:solidFill>
              </a:defRPr>
            </a:pPr>
            <a:endParaRPr lang="de-DE"/>
          </a:p>
        </c:txPr>
        <c:crossAx val="142222222"/>
        <c:crosses val="autoZero"/>
        <c:auto val="1"/>
        <c:lblAlgn val="ctr"/>
        <c:lblOffset val="100"/>
        <c:tickLblSkip val="6"/>
        <c:tickMarkSkip val="6"/>
        <c:noMultiLvlLbl val="1"/>
      </c:catAx>
      <c:valAx>
        <c:axId val="142222222"/>
        <c:scaling>
          <c:orientation val="minMax"/>
          <c:max val="100"/>
          <c:min val="-30"/>
        </c:scaling>
        <c:delete val="0"/>
        <c:axPos val="l"/>
        <c:majorGridlines>
          <c:spPr>
            <a:ln w="9525">
              <a:solidFill>
                <a:srgbClr val="DAD7D0"/>
              </a:solidFill>
            </a:ln>
          </c:spPr>
        </c:majorGridlines>
        <c:numFmt formatCode="0&quot;%&quot;;\-0&quot;%&quot;" sourceLinked="0"/>
        <c:majorTickMark val="none"/>
        <c:minorTickMark val="none"/>
        <c:tickLblPos val="nextTo"/>
        <c:spPr>
          <a:noFill/>
          <a:ln>
            <a:noFill/>
          </a:ln>
        </c:spPr>
        <c:txPr>
          <a:bodyPr/>
          <a:lstStyle/>
          <a:p>
            <a:pPr>
              <a:defRPr sz="1400">
                <a:solidFill>
                  <a:srgbClr val="070B18"/>
                </a:solidFill>
              </a:defRPr>
            </a:pPr>
            <a:endParaRPr lang="de-DE"/>
          </a:p>
        </c:txPr>
        <c:crossAx val="141111111"/>
        <c:crosses val="autoZero"/>
        <c:crossBetween val="between"/>
        <c:majorUnit val="20"/>
      </c:valAx>
      <c:spPr>
        <a:noFill/>
        <a:ln>
          <a:noFill/>
        </a:ln>
      </c:spPr>
    </c:plotArea>
    <c:plotVisOnly val="1"/>
    <c:dispBlanksAs val="zero"/>
    <c:showDLblsOverMax val="1"/>
  </c:chart>
  <c:spPr>
    <a:noFill/>
    <a:ln>
      <a:noFill/>
    </a:ln>
  </c:spPr>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barChart>
        <c:barDir val="bar"/>
        <c:grouping val="clustered"/>
        <c:varyColors val="0"/>
        <c:ser>
          <c:idx val="0"/>
          <c:order val="0"/>
          <c:tx>
            <c:v>Ø Ergebnis je Trade</c:v>
          </c:tx>
          <c:spPr>
            <a:solidFill>
              <a:srgbClr val="C2A36B"/>
            </a:solidFill>
            <a:ln>
              <a:noFill/>
            </a:ln>
          </c:spPr>
          <c:invertIfNegative val="0"/>
          <c:dPt>
            <c:idx val="0"/>
            <c:invertIfNegative val="0"/>
            <c:bubble3D val="0"/>
            <c:spPr>
              <a:solidFill>
                <a:srgbClr val="466479"/>
              </a:solidFill>
              <a:ln>
                <a:noFill/>
              </a:ln>
            </c:spPr>
            <c:extLst>
              <c:ext xmlns:c16="http://schemas.microsoft.com/office/drawing/2014/chart" uri="{C3380CC4-5D6E-409C-BE32-E72D297353CC}">
                <c16:uniqueId val="{00000001-4BEC-AD46-BB51-300588B26884}"/>
              </c:ext>
            </c:extLst>
          </c:dPt>
          <c:dPt>
            <c:idx val="1"/>
            <c:invertIfNegative val="0"/>
            <c:bubble3D val="0"/>
            <c:spPr>
              <a:solidFill>
                <a:srgbClr val="466479"/>
              </a:solidFill>
              <a:ln>
                <a:noFill/>
              </a:ln>
            </c:spPr>
            <c:extLst>
              <c:ext xmlns:c16="http://schemas.microsoft.com/office/drawing/2014/chart" uri="{C3380CC4-5D6E-409C-BE32-E72D297353CC}">
                <c16:uniqueId val="{00000003-4BEC-AD46-BB51-300588B26884}"/>
              </c:ext>
            </c:extLst>
          </c:dPt>
          <c:dPt>
            <c:idx val="2"/>
            <c:invertIfNegative val="0"/>
            <c:bubble3D val="0"/>
            <c:extLst>
              <c:ext xmlns:c16="http://schemas.microsoft.com/office/drawing/2014/chart" uri="{C3380CC4-5D6E-409C-BE32-E72D297353CC}">
                <c16:uniqueId val="{00000005-4BEC-AD46-BB51-300588B26884}"/>
              </c:ext>
            </c:extLst>
          </c:dPt>
          <c:dPt>
            <c:idx val="3"/>
            <c:invertIfNegative val="0"/>
            <c:bubble3D val="0"/>
            <c:extLst>
              <c:ext xmlns:c16="http://schemas.microsoft.com/office/drawing/2014/chart" uri="{C3380CC4-5D6E-409C-BE32-E72D297353CC}">
                <c16:uniqueId val="{00000007-4BEC-AD46-BB51-300588B26884}"/>
              </c:ext>
            </c:extLst>
          </c:dPt>
          <c:dPt>
            <c:idx val="4"/>
            <c:invertIfNegative val="0"/>
            <c:bubble3D val="0"/>
            <c:extLst>
              <c:ext xmlns:c16="http://schemas.microsoft.com/office/drawing/2014/chart" uri="{C3380CC4-5D6E-409C-BE32-E72D297353CC}">
                <c16:uniqueId val="{00000009-4BEC-AD46-BB51-300588B26884}"/>
              </c:ext>
            </c:extLst>
          </c:dPt>
          <c:dPt>
            <c:idx val="5"/>
            <c:invertIfNegative val="0"/>
            <c:bubble3D val="0"/>
            <c:extLst>
              <c:ext xmlns:c16="http://schemas.microsoft.com/office/drawing/2014/chart" uri="{C3380CC4-5D6E-409C-BE32-E72D297353CC}">
                <c16:uniqueId val="{0000000B-4BEC-AD46-BB51-300588B26884}"/>
              </c:ext>
            </c:extLst>
          </c:dPt>
          <c:dLbls>
            <c:dLbl>
              <c:idx val="0"/>
              <c:tx>
                <c:rich>
                  <a:bodyPr/>
                  <a:lstStyle/>
                  <a:p>
                    <a:pPr algn="ctr">
                      <a:defRPr sz="1400" b="1">
                        <a:solidFill>
                          <a:srgbClr val="070B18"/>
                        </a:solidFill>
                      </a:defRPr>
                    </a:pPr>
                    <a:r>
                      <a:rPr lang="en-US" sz="1400" b="1">
                        <a:solidFill>
                          <a:srgbClr val="070B18"/>
                        </a:solidFill>
                      </a:rPr>
                      <a:t>-3.4 %</a:t>
                    </a:r>
                  </a:p>
                </c:rich>
              </c:tx>
              <c:spPr>
                <a:noFill/>
                <a:ln>
                  <a:noFill/>
                </a:ln>
              </c:spPr>
              <c:dLblPos val="outEnd"/>
              <c:showLegendKey val="0"/>
              <c:showVal val="1"/>
              <c:showCatName val="0"/>
              <c:showSerName val="0"/>
              <c:showPercent val="0"/>
              <c:showBubbleSize val="1"/>
              <c:extLst>
                <c:ext xmlns:c15="http://schemas.microsoft.com/office/drawing/2012/chart" uri="{CE6537A1-D6FC-4f65-9D91-7224C49458BB}">
                  <c15:showDataLabelsRange val="0"/>
                </c:ext>
                <c:ext xmlns:c16="http://schemas.microsoft.com/office/drawing/2014/chart" uri="{C3380CC4-5D6E-409C-BE32-E72D297353CC}">
                  <c16:uniqueId val="{00000001-4BEC-AD46-BB51-300588B26884}"/>
                </c:ext>
              </c:extLst>
            </c:dLbl>
            <c:dLbl>
              <c:idx val="1"/>
              <c:tx>
                <c:rich>
                  <a:bodyPr/>
                  <a:lstStyle/>
                  <a:p>
                    <a:pPr algn="ctr">
                      <a:defRPr sz="1400" b="1">
                        <a:solidFill>
                          <a:srgbClr val="070B18"/>
                        </a:solidFill>
                      </a:defRPr>
                    </a:pPr>
                    <a:r>
                      <a:rPr lang="en-US" sz="1400" b="1">
                        <a:solidFill>
                          <a:srgbClr val="070B18"/>
                        </a:solidFill>
                      </a:rPr>
                      <a:t>-2.9 %</a:t>
                    </a:r>
                  </a:p>
                </c:rich>
              </c:tx>
              <c:spPr>
                <a:noFill/>
                <a:ln>
                  <a:noFill/>
                </a:ln>
              </c:spPr>
              <c:dLblPos val="outEnd"/>
              <c:showLegendKey val="0"/>
              <c:showVal val="1"/>
              <c:showCatName val="0"/>
              <c:showSerName val="0"/>
              <c:showPercent val="0"/>
              <c:showBubbleSize val="1"/>
              <c:extLst>
                <c:ext xmlns:c15="http://schemas.microsoft.com/office/drawing/2012/chart" uri="{CE6537A1-D6FC-4f65-9D91-7224C49458BB}">
                  <c15:showDataLabelsRange val="0"/>
                </c:ext>
                <c:ext xmlns:c16="http://schemas.microsoft.com/office/drawing/2014/chart" uri="{C3380CC4-5D6E-409C-BE32-E72D297353CC}">
                  <c16:uniqueId val="{00000003-4BEC-AD46-BB51-300588B26884}"/>
                </c:ext>
              </c:extLst>
            </c:dLbl>
            <c:dLbl>
              <c:idx val="2"/>
              <c:tx>
                <c:rich>
                  <a:bodyPr/>
                  <a:lstStyle/>
                  <a:p>
                    <a:pPr algn="ctr">
                      <a:defRPr sz="1400" b="1">
                        <a:solidFill>
                          <a:srgbClr val="070B18"/>
                        </a:solidFill>
                      </a:defRPr>
                    </a:pPr>
                    <a:r>
                      <a:rPr lang="en-US" sz="1400" b="1">
                        <a:solidFill>
                          <a:srgbClr val="070B18"/>
                        </a:solidFill>
                      </a:rPr>
                      <a:t>+0.8 %</a:t>
                    </a:r>
                  </a:p>
                </c:rich>
              </c:tx>
              <c:spPr>
                <a:noFill/>
                <a:ln>
                  <a:noFill/>
                </a:ln>
              </c:spPr>
              <c:dLblPos val="outEnd"/>
              <c:showLegendKey val="0"/>
              <c:showVal val="1"/>
              <c:showCatName val="0"/>
              <c:showSerName val="0"/>
              <c:showPercent val="0"/>
              <c:showBubbleSize val="1"/>
              <c:extLst>
                <c:ext xmlns:c15="http://schemas.microsoft.com/office/drawing/2012/chart" uri="{CE6537A1-D6FC-4f65-9D91-7224C49458BB}">
                  <c15:showDataLabelsRange val="0"/>
                </c:ext>
                <c:ext xmlns:c16="http://schemas.microsoft.com/office/drawing/2014/chart" uri="{C3380CC4-5D6E-409C-BE32-E72D297353CC}">
                  <c16:uniqueId val="{00000005-4BEC-AD46-BB51-300588B26884}"/>
                </c:ext>
              </c:extLst>
            </c:dLbl>
            <c:dLbl>
              <c:idx val="3"/>
              <c:tx>
                <c:rich>
                  <a:bodyPr/>
                  <a:lstStyle/>
                  <a:p>
                    <a:pPr algn="ctr">
                      <a:defRPr sz="1400" b="1">
                        <a:solidFill>
                          <a:srgbClr val="070B18"/>
                        </a:solidFill>
                      </a:defRPr>
                    </a:pPr>
                    <a:r>
                      <a:rPr lang="en-US" sz="1400" b="1">
                        <a:solidFill>
                          <a:srgbClr val="070B18"/>
                        </a:solidFill>
                      </a:rPr>
                      <a:t>+3.1 %</a:t>
                    </a:r>
                  </a:p>
                </c:rich>
              </c:tx>
              <c:spPr>
                <a:noFill/>
                <a:ln>
                  <a:noFill/>
                </a:ln>
              </c:spPr>
              <c:dLblPos val="outEnd"/>
              <c:showLegendKey val="0"/>
              <c:showVal val="1"/>
              <c:showCatName val="0"/>
              <c:showSerName val="0"/>
              <c:showPercent val="0"/>
              <c:showBubbleSize val="1"/>
              <c:extLst>
                <c:ext xmlns:c15="http://schemas.microsoft.com/office/drawing/2012/chart" uri="{CE6537A1-D6FC-4f65-9D91-7224C49458BB}">
                  <c15:showDataLabelsRange val="0"/>
                </c:ext>
                <c:ext xmlns:c16="http://schemas.microsoft.com/office/drawing/2014/chart" uri="{C3380CC4-5D6E-409C-BE32-E72D297353CC}">
                  <c16:uniqueId val="{00000007-4BEC-AD46-BB51-300588B26884}"/>
                </c:ext>
              </c:extLst>
            </c:dLbl>
            <c:dLbl>
              <c:idx val="4"/>
              <c:tx>
                <c:rich>
                  <a:bodyPr/>
                  <a:lstStyle/>
                  <a:p>
                    <a:pPr algn="ctr">
                      <a:defRPr sz="1400" b="1">
                        <a:solidFill>
                          <a:srgbClr val="070B18"/>
                        </a:solidFill>
                      </a:defRPr>
                    </a:pPr>
                    <a:r>
                      <a:rPr lang="en-US" sz="1400" b="1">
                        <a:solidFill>
                          <a:srgbClr val="070B18"/>
                        </a:solidFill>
                      </a:rPr>
                      <a:t>+3.5 %</a:t>
                    </a:r>
                  </a:p>
                </c:rich>
              </c:tx>
              <c:spPr>
                <a:noFill/>
                <a:ln>
                  <a:noFill/>
                </a:ln>
              </c:spPr>
              <c:dLblPos val="outEnd"/>
              <c:showLegendKey val="0"/>
              <c:showVal val="1"/>
              <c:showCatName val="0"/>
              <c:showSerName val="0"/>
              <c:showPercent val="0"/>
              <c:showBubbleSize val="1"/>
              <c:extLst>
                <c:ext xmlns:c15="http://schemas.microsoft.com/office/drawing/2012/chart" uri="{CE6537A1-D6FC-4f65-9D91-7224C49458BB}">
                  <c15:showDataLabelsRange val="0"/>
                </c:ext>
                <c:ext xmlns:c16="http://schemas.microsoft.com/office/drawing/2014/chart" uri="{C3380CC4-5D6E-409C-BE32-E72D297353CC}">
                  <c16:uniqueId val="{00000009-4BEC-AD46-BB51-300588B26884}"/>
                </c:ext>
              </c:extLst>
            </c:dLbl>
            <c:dLbl>
              <c:idx val="5"/>
              <c:tx>
                <c:rich>
                  <a:bodyPr/>
                  <a:lstStyle/>
                  <a:p>
                    <a:pPr algn="ctr">
                      <a:defRPr sz="1400" b="1">
                        <a:solidFill>
                          <a:srgbClr val="070B18"/>
                        </a:solidFill>
                      </a:defRPr>
                    </a:pPr>
                    <a:r>
                      <a:rPr lang="en-US" sz="1400" b="1">
                        <a:solidFill>
                          <a:srgbClr val="070B18"/>
                        </a:solidFill>
                      </a:rPr>
                      <a:t>+7.7 %</a:t>
                    </a:r>
                  </a:p>
                </c:rich>
              </c:tx>
              <c:spPr>
                <a:noFill/>
                <a:ln>
                  <a:noFill/>
                </a:ln>
              </c:spPr>
              <c:dLblPos val="outEnd"/>
              <c:showLegendKey val="0"/>
              <c:showVal val="1"/>
              <c:showCatName val="0"/>
              <c:showSerName val="0"/>
              <c:showPercent val="0"/>
              <c:showBubbleSize val="1"/>
              <c:extLst>
                <c:ext xmlns:c15="http://schemas.microsoft.com/office/drawing/2012/chart" uri="{CE6537A1-D6FC-4f65-9D91-7224C49458BB}">
                  <c15:showDataLabelsRange val="0"/>
                </c:ext>
                <c:ext xmlns:c16="http://schemas.microsoft.com/office/drawing/2014/chart" uri="{C3380CC4-5D6E-409C-BE32-E72D297353CC}">
                  <c16:uniqueId val="{0000000B-4BEC-AD46-BB51-300588B26884}"/>
                </c:ext>
              </c:extLst>
            </c:dLbl>
            <c:spPr>
              <a:noFill/>
              <a:ln>
                <a:noFill/>
              </a:ln>
            </c:spPr>
            <c:txPr>
              <a:bodyPr/>
              <a:lstStyle/>
              <a:p>
                <a:pPr>
                  <a:defRPr sz="1400">
                    <a:solidFill>
                      <a:srgbClr val="070B18"/>
                    </a:solidFill>
                  </a:defRPr>
                </a:pPr>
                <a:endParaRPr lang="de-DE"/>
              </a:p>
            </c:tx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6"/>
              <c:pt idx="0">
                <c:v>Intraday  ·  Treffer 18 %  ·  n=528</c:v>
              </c:pt>
              <c:pt idx="1">
                <c:v>1 Tag  ·  Treffer 25 %  ·  n=145</c:v>
              </c:pt>
              <c:pt idx="2">
                <c:v>2-3 Tage  ·  Treffer 35 %  ·  n=185</c:v>
              </c:pt>
              <c:pt idx="3">
                <c:v>4-7 Tage  ·  Treffer 36 %  ·  n=184</c:v>
              </c:pt>
              <c:pt idx="4">
                <c:v>8-21 Tage  ·  Treffer 46 %  ·  n=211</c:v>
              </c:pt>
              <c:pt idx="5">
                <c:v>über 21 Tage  ·  Treffer 58 %  ·  n=125</c:v>
              </c:pt>
            </c:strLit>
          </c:cat>
          <c:val>
            <c:numLit>
              <c:formatCode>General</c:formatCode>
              <c:ptCount val="6"/>
              <c:pt idx="0">
                <c:v>-3.44</c:v>
              </c:pt>
              <c:pt idx="1">
                <c:v>-2.86</c:v>
              </c:pt>
              <c:pt idx="2">
                <c:v>0.82</c:v>
              </c:pt>
              <c:pt idx="3">
                <c:v>3.08</c:v>
              </c:pt>
              <c:pt idx="4">
                <c:v>3.52</c:v>
              </c:pt>
              <c:pt idx="5">
                <c:v>7.68</c:v>
              </c:pt>
            </c:numLit>
          </c:val>
          <c:extLst>
            <c:ext xmlns:c16="http://schemas.microsoft.com/office/drawing/2014/chart" uri="{C3380CC4-5D6E-409C-BE32-E72D297353CC}">
              <c16:uniqueId val="{0000000C-4BEC-AD46-BB51-300588B26884}"/>
            </c:ext>
          </c:extLst>
        </c:ser>
        <c:dLbls>
          <c:showLegendKey val="0"/>
          <c:showVal val="0"/>
          <c:showCatName val="0"/>
          <c:showSerName val="0"/>
          <c:showPercent val="0"/>
          <c:showBubbleSize val="0"/>
        </c:dLbls>
        <c:gapWidth val="55"/>
        <c:axId val="781111111"/>
        <c:axId val="782222222"/>
      </c:barChart>
      <c:catAx>
        <c:axId val="781111111"/>
        <c:scaling>
          <c:orientation val="minMax"/>
        </c:scaling>
        <c:delete val="0"/>
        <c:axPos val="l"/>
        <c:numFmt formatCode="General" sourceLinked="0"/>
        <c:majorTickMark val="none"/>
        <c:minorTickMark val="none"/>
        <c:tickLblPos val="low"/>
        <c:spPr>
          <a:noFill/>
          <a:ln w="9525">
            <a:solidFill>
              <a:srgbClr val="4F5157"/>
            </a:solidFill>
          </a:ln>
        </c:spPr>
        <c:txPr>
          <a:bodyPr/>
          <a:lstStyle/>
          <a:p>
            <a:pPr>
              <a:defRPr sz="1400">
                <a:solidFill>
                  <a:srgbClr val="070B18"/>
                </a:solidFill>
              </a:defRPr>
            </a:pPr>
            <a:endParaRPr lang="de-DE"/>
          </a:p>
        </c:txPr>
        <c:crossAx val="782222222"/>
        <c:crosses val="autoZero"/>
        <c:auto val="1"/>
        <c:lblAlgn val="ctr"/>
        <c:lblOffset val="100"/>
        <c:noMultiLvlLbl val="1"/>
      </c:catAx>
      <c:valAx>
        <c:axId val="782222222"/>
        <c:scaling>
          <c:orientation val="minMax"/>
          <c:max val="10"/>
          <c:min val="-6"/>
        </c:scaling>
        <c:delete val="1"/>
        <c:axPos val="b"/>
        <c:numFmt formatCode="General" sourceLinked="1"/>
        <c:majorTickMark val="none"/>
        <c:minorTickMark val="none"/>
        <c:tickLblPos val="none"/>
        <c:crossAx val="781111111"/>
        <c:crosses val="autoZero"/>
        <c:crossBetween val="between"/>
      </c:valAx>
      <c:spPr>
        <a:noFill/>
        <a:ln>
          <a:noFill/>
        </a:ln>
      </c:spPr>
    </c:plotArea>
    <c:plotVisOnly val="1"/>
    <c:dispBlanksAs val="zero"/>
    <c:showDLblsOverMax val="1"/>
  </c:chart>
  <c:spPr>
    <a:noFill/>
    <a:ln>
      <a:noFill/>
    </a:ln>
  </c:spPr>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barChart>
        <c:barDir val="col"/>
        <c:grouping val="clustered"/>
        <c:varyColors val="0"/>
        <c:ser>
          <c:idx val="0"/>
          <c:order val="0"/>
          <c:tx>
            <c:v>Beobachtete Trades</c:v>
          </c:tx>
          <c:spPr>
            <a:solidFill>
              <a:srgbClr val="C2A36B"/>
            </a:solidFill>
            <a:ln>
              <a:noFill/>
            </a:ln>
          </c:spPr>
          <c:invertIfNegative val="0"/>
          <c:dPt>
            <c:idx val="0"/>
            <c:invertIfNegative val="0"/>
            <c:bubble3D val="0"/>
            <c:spPr>
              <a:solidFill>
                <a:srgbClr val="466479"/>
              </a:solidFill>
              <a:ln>
                <a:noFill/>
              </a:ln>
            </c:spPr>
            <c:extLst>
              <c:ext xmlns:c16="http://schemas.microsoft.com/office/drawing/2014/chart" uri="{C3380CC4-5D6E-409C-BE32-E72D297353CC}">
                <c16:uniqueId val="{00000001-7542-6647-A7E4-81158691A40D}"/>
              </c:ext>
            </c:extLst>
          </c:dPt>
          <c:dPt>
            <c:idx val="1"/>
            <c:invertIfNegative val="0"/>
            <c:bubble3D val="0"/>
            <c:spPr>
              <a:solidFill>
                <a:srgbClr val="466479"/>
              </a:solidFill>
              <a:ln>
                <a:noFill/>
              </a:ln>
            </c:spPr>
            <c:extLst>
              <c:ext xmlns:c16="http://schemas.microsoft.com/office/drawing/2014/chart" uri="{C3380CC4-5D6E-409C-BE32-E72D297353CC}">
                <c16:uniqueId val="{00000003-7542-6647-A7E4-81158691A40D}"/>
              </c:ext>
            </c:extLst>
          </c:dPt>
          <c:dPt>
            <c:idx val="2"/>
            <c:invertIfNegative val="0"/>
            <c:bubble3D val="0"/>
            <c:spPr>
              <a:solidFill>
                <a:srgbClr val="466479"/>
              </a:solidFill>
              <a:ln>
                <a:noFill/>
              </a:ln>
            </c:spPr>
            <c:extLst>
              <c:ext xmlns:c16="http://schemas.microsoft.com/office/drawing/2014/chart" uri="{C3380CC4-5D6E-409C-BE32-E72D297353CC}">
                <c16:uniqueId val="{00000005-7542-6647-A7E4-81158691A40D}"/>
              </c:ext>
            </c:extLst>
          </c:dPt>
          <c:dPt>
            <c:idx val="3"/>
            <c:invertIfNegative val="0"/>
            <c:bubble3D val="0"/>
            <c:spPr>
              <a:solidFill>
                <a:srgbClr val="466479"/>
              </a:solidFill>
              <a:ln>
                <a:noFill/>
              </a:ln>
            </c:spPr>
            <c:extLst>
              <c:ext xmlns:c16="http://schemas.microsoft.com/office/drawing/2014/chart" uri="{C3380CC4-5D6E-409C-BE32-E72D297353CC}">
                <c16:uniqueId val="{00000007-7542-6647-A7E4-81158691A40D}"/>
              </c:ext>
            </c:extLst>
          </c:dPt>
          <c:dPt>
            <c:idx val="4"/>
            <c:invertIfNegative val="0"/>
            <c:bubble3D val="0"/>
            <c:spPr>
              <a:solidFill>
                <a:srgbClr val="466479"/>
              </a:solidFill>
              <a:ln>
                <a:noFill/>
              </a:ln>
            </c:spPr>
            <c:extLst>
              <c:ext xmlns:c16="http://schemas.microsoft.com/office/drawing/2014/chart" uri="{C3380CC4-5D6E-409C-BE32-E72D297353CC}">
                <c16:uniqueId val="{00000009-7542-6647-A7E4-81158691A40D}"/>
              </c:ext>
            </c:extLst>
          </c:dPt>
          <c:dPt>
            <c:idx val="5"/>
            <c:invertIfNegative val="0"/>
            <c:bubble3D val="0"/>
            <c:spPr>
              <a:solidFill>
                <a:srgbClr val="466479"/>
              </a:solidFill>
              <a:ln>
                <a:noFill/>
              </a:ln>
            </c:spPr>
            <c:extLst>
              <c:ext xmlns:c16="http://schemas.microsoft.com/office/drawing/2014/chart" uri="{C3380CC4-5D6E-409C-BE32-E72D297353CC}">
                <c16:uniqueId val="{0000000B-7542-6647-A7E4-81158691A40D}"/>
              </c:ext>
            </c:extLst>
          </c:dPt>
          <c:dPt>
            <c:idx val="6"/>
            <c:invertIfNegative val="0"/>
            <c:bubble3D val="0"/>
            <c:extLst>
              <c:ext xmlns:c16="http://schemas.microsoft.com/office/drawing/2014/chart" uri="{C3380CC4-5D6E-409C-BE32-E72D297353CC}">
                <c16:uniqueId val="{0000000D-7542-6647-A7E4-81158691A40D}"/>
              </c:ext>
            </c:extLst>
          </c:dPt>
          <c:dPt>
            <c:idx val="7"/>
            <c:invertIfNegative val="0"/>
            <c:bubble3D val="0"/>
            <c:extLst>
              <c:ext xmlns:c16="http://schemas.microsoft.com/office/drawing/2014/chart" uri="{C3380CC4-5D6E-409C-BE32-E72D297353CC}">
                <c16:uniqueId val="{0000000F-7542-6647-A7E4-81158691A40D}"/>
              </c:ext>
            </c:extLst>
          </c:dPt>
          <c:dPt>
            <c:idx val="8"/>
            <c:invertIfNegative val="0"/>
            <c:bubble3D val="0"/>
            <c:extLst>
              <c:ext xmlns:c16="http://schemas.microsoft.com/office/drawing/2014/chart" uri="{C3380CC4-5D6E-409C-BE32-E72D297353CC}">
                <c16:uniqueId val="{00000011-7542-6647-A7E4-81158691A40D}"/>
              </c:ext>
            </c:extLst>
          </c:dPt>
          <c:dPt>
            <c:idx val="9"/>
            <c:invertIfNegative val="0"/>
            <c:bubble3D val="0"/>
            <c:extLst>
              <c:ext xmlns:c16="http://schemas.microsoft.com/office/drawing/2014/chart" uri="{C3380CC4-5D6E-409C-BE32-E72D297353CC}">
                <c16:uniqueId val="{00000013-7542-6647-A7E4-81158691A40D}"/>
              </c:ext>
            </c:extLst>
          </c:dPt>
          <c:dPt>
            <c:idx val="10"/>
            <c:invertIfNegative val="0"/>
            <c:bubble3D val="0"/>
            <c:extLst>
              <c:ext xmlns:c16="http://schemas.microsoft.com/office/drawing/2014/chart" uri="{C3380CC4-5D6E-409C-BE32-E72D297353CC}">
                <c16:uniqueId val="{00000015-7542-6647-A7E4-81158691A40D}"/>
              </c:ext>
            </c:extLst>
          </c:dPt>
          <c:dPt>
            <c:idx val="11"/>
            <c:invertIfNegative val="0"/>
            <c:bubble3D val="0"/>
            <c:extLst>
              <c:ext xmlns:c16="http://schemas.microsoft.com/office/drawing/2014/chart" uri="{C3380CC4-5D6E-409C-BE32-E72D297353CC}">
                <c16:uniqueId val="{00000017-7542-6647-A7E4-81158691A40D}"/>
              </c:ext>
            </c:extLst>
          </c:dPt>
          <c:dLbls>
            <c:dLbl>
              <c:idx val="0"/>
              <c:delete val="1"/>
              <c:extLst>
                <c:ext xmlns:c15="http://schemas.microsoft.com/office/drawing/2012/chart" uri="{CE6537A1-D6FC-4f65-9D91-7224C49458BB}"/>
                <c:ext xmlns:c16="http://schemas.microsoft.com/office/drawing/2014/chart" uri="{C3380CC4-5D6E-409C-BE32-E72D297353CC}">
                  <c16:uniqueId val="{00000001-7542-6647-A7E4-81158691A40D}"/>
                </c:ext>
              </c:extLst>
            </c:dLbl>
            <c:dLbl>
              <c:idx val="1"/>
              <c:delete val="1"/>
              <c:extLst>
                <c:ext xmlns:c15="http://schemas.microsoft.com/office/drawing/2012/chart" uri="{CE6537A1-D6FC-4f65-9D91-7224C49458BB}"/>
                <c:ext xmlns:c16="http://schemas.microsoft.com/office/drawing/2014/chart" uri="{C3380CC4-5D6E-409C-BE32-E72D297353CC}">
                  <c16:uniqueId val="{00000003-7542-6647-A7E4-81158691A40D}"/>
                </c:ext>
              </c:extLst>
            </c:dLbl>
            <c:dLbl>
              <c:idx val="2"/>
              <c:delete val="1"/>
              <c:extLst>
                <c:ext xmlns:c15="http://schemas.microsoft.com/office/drawing/2012/chart" uri="{CE6537A1-D6FC-4f65-9D91-7224C49458BB}"/>
                <c:ext xmlns:c16="http://schemas.microsoft.com/office/drawing/2014/chart" uri="{C3380CC4-5D6E-409C-BE32-E72D297353CC}">
                  <c16:uniqueId val="{00000005-7542-6647-A7E4-81158691A40D}"/>
                </c:ext>
              </c:extLst>
            </c:dLbl>
            <c:dLbl>
              <c:idx val="3"/>
              <c:delete val="1"/>
              <c:extLst>
                <c:ext xmlns:c15="http://schemas.microsoft.com/office/drawing/2012/chart" uri="{CE6537A1-D6FC-4f65-9D91-7224C49458BB}"/>
                <c:ext xmlns:c16="http://schemas.microsoft.com/office/drawing/2014/chart" uri="{C3380CC4-5D6E-409C-BE32-E72D297353CC}">
                  <c16:uniqueId val="{00000007-7542-6647-A7E4-81158691A40D}"/>
                </c:ext>
              </c:extLst>
            </c:dLbl>
            <c:dLbl>
              <c:idx val="8"/>
              <c:delete val="1"/>
              <c:extLst>
                <c:ext xmlns:c15="http://schemas.microsoft.com/office/drawing/2012/chart" uri="{CE6537A1-D6FC-4f65-9D91-7224C49458BB}"/>
                <c:ext xmlns:c16="http://schemas.microsoft.com/office/drawing/2014/chart" uri="{C3380CC4-5D6E-409C-BE32-E72D297353CC}">
                  <c16:uniqueId val="{00000011-7542-6647-A7E4-81158691A40D}"/>
                </c:ext>
              </c:extLst>
            </c:dLbl>
            <c:dLbl>
              <c:idx val="9"/>
              <c:delete val="1"/>
              <c:extLst>
                <c:ext xmlns:c15="http://schemas.microsoft.com/office/drawing/2012/chart" uri="{CE6537A1-D6FC-4f65-9D91-7224C49458BB}"/>
                <c:ext xmlns:c16="http://schemas.microsoft.com/office/drawing/2014/chart" uri="{C3380CC4-5D6E-409C-BE32-E72D297353CC}">
                  <c16:uniqueId val="{00000013-7542-6647-A7E4-81158691A40D}"/>
                </c:ext>
              </c:extLst>
            </c:dLbl>
            <c:dLbl>
              <c:idx val="10"/>
              <c:delete val="1"/>
              <c:extLst>
                <c:ext xmlns:c15="http://schemas.microsoft.com/office/drawing/2012/chart" uri="{CE6537A1-D6FC-4f65-9D91-7224C49458BB}"/>
                <c:ext xmlns:c16="http://schemas.microsoft.com/office/drawing/2014/chart" uri="{C3380CC4-5D6E-409C-BE32-E72D297353CC}">
                  <c16:uniqueId val="{00000015-7542-6647-A7E4-81158691A40D}"/>
                </c:ext>
              </c:extLst>
            </c:dLbl>
            <c:dLbl>
              <c:idx val="11"/>
              <c:delete val="1"/>
              <c:extLst>
                <c:ext xmlns:c15="http://schemas.microsoft.com/office/drawing/2012/chart" uri="{CE6537A1-D6FC-4f65-9D91-7224C49458BB}"/>
                <c:ext xmlns:c16="http://schemas.microsoft.com/office/drawing/2014/chart" uri="{C3380CC4-5D6E-409C-BE32-E72D297353CC}">
                  <c16:uniqueId val="{00000017-7542-6647-A7E4-81158691A40D}"/>
                </c:ext>
              </c:extLst>
            </c:dLbl>
            <c:numFmt formatCode="General" sourceLinked="0"/>
            <c:spPr>
              <a:noFill/>
              <a:ln>
                <a:noFill/>
              </a:ln>
            </c:spPr>
            <c:txPr>
              <a:bodyPr/>
              <a:lstStyle/>
              <a:p>
                <a:pPr>
                  <a:defRPr sz="1400" b="1">
                    <a:solidFill>
                      <a:srgbClr val="070B18"/>
                    </a:solidFill>
                  </a:defRPr>
                </a:pPr>
                <a:endParaRPr lang="de-DE"/>
              </a:p>
            </c:tx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12"/>
              <c:pt idx="0">
                <c:v>-30</c:v>
              </c:pt>
              <c:pt idx="1">
                <c:v>-25</c:v>
              </c:pt>
              <c:pt idx="2">
                <c:v>-20</c:v>
              </c:pt>
              <c:pt idx="3">
                <c:v>-15</c:v>
              </c:pt>
              <c:pt idx="4">
                <c:v>-10</c:v>
              </c:pt>
              <c:pt idx="5">
                <c:v>-5</c:v>
              </c:pt>
              <c:pt idx="6">
                <c:v>0</c:v>
              </c:pt>
              <c:pt idx="7">
                <c:v>+5</c:v>
              </c:pt>
              <c:pt idx="8">
                <c:v>+10</c:v>
              </c:pt>
              <c:pt idx="9">
                <c:v>+15</c:v>
              </c:pt>
              <c:pt idx="10">
                <c:v>+20</c:v>
              </c:pt>
              <c:pt idx="11">
                <c:v>+25</c:v>
              </c:pt>
            </c:strLit>
          </c:cat>
          <c:val>
            <c:numLit>
              <c:formatCode>General</c:formatCode>
              <c:ptCount val="12"/>
              <c:pt idx="0">
                <c:v>20</c:v>
              </c:pt>
              <c:pt idx="1">
                <c:v>23</c:v>
              </c:pt>
              <c:pt idx="2">
                <c:v>42</c:v>
              </c:pt>
              <c:pt idx="3">
                <c:v>64</c:v>
              </c:pt>
              <c:pt idx="4">
                <c:v>179</c:v>
              </c:pt>
              <c:pt idx="5">
                <c:v>554</c:v>
              </c:pt>
              <c:pt idx="6">
                <c:v>206</c:v>
              </c:pt>
              <c:pt idx="7">
                <c:v>75</c:v>
              </c:pt>
              <c:pt idx="8">
                <c:v>30</c:v>
              </c:pt>
              <c:pt idx="9">
                <c:v>24</c:v>
              </c:pt>
              <c:pt idx="10">
                <c:v>16</c:v>
              </c:pt>
              <c:pt idx="11">
                <c:v>15</c:v>
              </c:pt>
            </c:numLit>
          </c:val>
          <c:extLst>
            <c:ext xmlns:c16="http://schemas.microsoft.com/office/drawing/2014/chart" uri="{C3380CC4-5D6E-409C-BE32-E72D297353CC}">
              <c16:uniqueId val="{00000018-7542-6647-A7E4-81158691A40D}"/>
            </c:ext>
          </c:extLst>
        </c:ser>
        <c:dLbls>
          <c:showLegendKey val="0"/>
          <c:showVal val="0"/>
          <c:showCatName val="0"/>
          <c:showSerName val="0"/>
          <c:showPercent val="0"/>
          <c:showBubbleSize val="0"/>
        </c:dLbls>
        <c:gapWidth val="20"/>
        <c:overlap val="-10"/>
        <c:axId val="131111111"/>
        <c:axId val="132222222"/>
      </c:barChart>
      <c:lineChart>
        <c:grouping val="standard"/>
        <c:varyColors val="0"/>
        <c:ser>
          <c:idx val="1"/>
          <c:order val="1"/>
          <c:tx>
            <c:v>Normalverteilung</c:v>
          </c:tx>
          <c:spPr>
            <a:ln w="19050" cap="rnd">
              <a:solidFill>
                <a:srgbClr val="070B18"/>
              </a:solidFill>
              <a:prstDash val="dash"/>
              <a:round/>
            </a:ln>
          </c:spPr>
          <c:marker>
            <c:symbol val="none"/>
          </c:marker>
          <c:cat>
            <c:strLit>
              <c:ptCount val="12"/>
              <c:pt idx="0">
                <c:v>-30</c:v>
              </c:pt>
              <c:pt idx="1">
                <c:v>-25</c:v>
              </c:pt>
              <c:pt idx="2">
                <c:v>-20</c:v>
              </c:pt>
              <c:pt idx="3">
                <c:v>-15</c:v>
              </c:pt>
              <c:pt idx="4">
                <c:v>-10</c:v>
              </c:pt>
              <c:pt idx="5">
                <c:v>-5</c:v>
              </c:pt>
              <c:pt idx="6">
                <c:v>0</c:v>
              </c:pt>
              <c:pt idx="7">
                <c:v>+5</c:v>
              </c:pt>
              <c:pt idx="8">
                <c:v>+10</c:v>
              </c:pt>
              <c:pt idx="9">
                <c:v>+15</c:v>
              </c:pt>
              <c:pt idx="10">
                <c:v>+20</c:v>
              </c:pt>
              <c:pt idx="11">
                <c:v>+25</c:v>
              </c:pt>
            </c:strLit>
          </c:cat>
          <c:val>
            <c:numLit>
              <c:formatCode>General</c:formatCode>
              <c:ptCount val="12"/>
              <c:pt idx="0">
                <c:v>59.1</c:v>
              </c:pt>
              <c:pt idx="1">
                <c:v>66.7</c:v>
              </c:pt>
              <c:pt idx="2">
                <c:v>73.6</c:v>
              </c:pt>
              <c:pt idx="3">
                <c:v>79.2</c:v>
              </c:pt>
              <c:pt idx="4">
                <c:v>83.2</c:v>
              </c:pt>
              <c:pt idx="5">
                <c:v>85.3</c:v>
              </c:pt>
              <c:pt idx="6">
                <c:v>85.3</c:v>
              </c:pt>
              <c:pt idx="7">
                <c:v>83.3</c:v>
              </c:pt>
              <c:pt idx="8">
                <c:v>79.4</c:v>
              </c:pt>
              <c:pt idx="9">
                <c:v>73.9</c:v>
              </c:pt>
              <c:pt idx="10">
                <c:v>67.1</c:v>
              </c:pt>
              <c:pt idx="11">
                <c:v>59.5</c:v>
              </c:pt>
            </c:numLit>
          </c:val>
          <c:smooth val="1"/>
        </c:ser>
        <c:marker val="1"/>
        <c:axId val="131111111"/>
        <c:axId val="132222222"/>
      </c:lineChart>
      <c:catAx>
        <c:axId val="131111111"/>
        <c:scaling>
          <c:orientation val="minMax"/>
        </c:scaling>
        <c:delete val="0"/>
        <c:axPos val="b"/>
        <c:numFmt formatCode="General" sourceLinked="0"/>
        <c:majorTickMark val="none"/>
        <c:minorTickMark val="none"/>
        <c:tickLblPos val="low"/>
        <c:spPr>
          <a:noFill/>
          <a:ln w="9525">
            <a:solidFill>
              <a:srgbClr val="4F5157"/>
            </a:solidFill>
          </a:ln>
        </c:spPr>
        <c:txPr>
          <a:bodyPr/>
          <a:lstStyle/>
          <a:p>
            <a:pPr>
              <a:defRPr sz="1400">
                <a:solidFill>
                  <a:srgbClr val="070B18"/>
                </a:solidFill>
              </a:defRPr>
            </a:pPr>
            <a:endParaRPr lang="de-DE"/>
          </a:p>
        </c:txPr>
        <c:crossAx val="132222222"/>
        <c:crosses val="autoZero"/>
        <c:auto val="1"/>
        <c:lblAlgn val="ctr"/>
        <c:lblOffset val="100"/>
        <c:noMultiLvlLbl val="1"/>
      </c:catAx>
      <c:valAx>
        <c:axId val="132222222"/>
        <c:scaling>
          <c:orientation val="minMax"/>
          <c:max val="620"/>
          <c:min val="0"/>
        </c:scaling>
        <c:delete val="0"/>
        <c:axPos val="l"/>
        <c:majorGridlines>
          <c:spPr>
            <a:ln w="9525">
              <a:solidFill>
                <a:srgbClr val="DAD7D0"/>
              </a:solidFill>
            </a:ln>
          </c:spPr>
        </c:majorGridlines>
        <c:numFmt formatCode="General" sourceLinked="0"/>
        <c:majorTickMark val="none"/>
        <c:minorTickMark val="none"/>
        <c:tickLblPos val="nextTo"/>
        <c:spPr>
          <a:noFill/>
          <a:ln>
            <a:noFill/>
          </a:ln>
        </c:spPr>
        <c:txPr>
          <a:bodyPr/>
          <a:lstStyle/>
          <a:p>
            <a:pPr>
              <a:defRPr sz="1400">
                <a:solidFill>
                  <a:srgbClr val="070B18"/>
                </a:solidFill>
              </a:defRPr>
            </a:pPr>
            <a:endParaRPr lang="de-DE"/>
          </a:p>
        </c:txPr>
        <c:crossAx val="131111111"/>
        <c:crosses val="autoZero"/>
        <c:crossBetween val="between"/>
        <c:majorUnit val="100"/>
      </c:valAx>
      <c:spPr>
        <a:noFill/>
        <a:ln>
          <a:noFill/>
        </a:ln>
      </c:spPr>
    </c:plotArea>
    <c:plotVisOnly val="1"/>
    <c:dispBlanksAs val="zero"/>
    <c:showDLblsOverMax val="1"/>
  </c:chart>
  <c:spPr>
    <a:noFill/>
    <a:ln>
      <a:noFill/>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4E69AE-5657-414F-9B0A-941F8AA85EB4}" type="datetimeFigureOut">
              <a:rPr lang="de-DE" smtClean="0"/>
              <a:t>25.08.26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1447C0-D7A5-964E-970E-B782F757729D}" type="slidenum">
              <a:rPr lang="de-DE" smtClean="0"/>
              <a:t>‹#›</a:t>
            </a:fld>
            <a:endParaRPr lang="de-DE"/>
          </a:p>
        </p:txBody>
      </p:sp>
    </p:spTree>
    <p:extLst>
      <p:ext uri="{BB962C8B-B14F-4D97-AF65-F5344CB8AC3E}">
        <p14:creationId xmlns:p14="http://schemas.microsoft.com/office/powerpoint/2010/main" val="415490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D8BF72"/>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D8BF72"/>
                </a:solidFill>
                <a:latin typeface="+mn-lt"/>
              </a:rPr>
              <a:t>‹#›</a:t>
            </a:fld>
            <a:endParaRPr lang="de-DE" sz="12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28</a:t>
            </a:r>
            <a:endParaRPr lang="de-DE" sz="120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28</a:t>
            </a:r>
            <a:endParaRPr lang="de-DE" sz="120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28</a:t>
            </a:r>
            <a:endParaRPr lang="de-DE" sz="120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28</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28</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28</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28</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28</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28</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28</a:t>
            </a:r>
            <a:endParaRPr lang="de-DE" sz="120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30</a:t>
            </a:r>
            <a:endParaRPr lang="de-DE" sz="120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30</a:t>
            </a:r>
            <a:endParaRPr lang="de-DE" sz="120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30</a:t>
            </a:r>
            <a:endParaRPr lang="de-DE" sz="120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30</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30</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30</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30</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30</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30</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30</a:t>
            </a:r>
            <a:endParaRPr lang="de-DE" sz="1200"/>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endParaRPr lang="de-DE" sz="120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endParaRPr lang="de-DE" sz="120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endParaRPr lang="de-DE" sz="120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endParaRPr lang="de-DE" sz="1200"/>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17</a:t>
            </a:r>
            <a:endParaRPr lang="de-DE" sz="120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17</a:t>
            </a:r>
            <a:endParaRPr lang="de-DE" sz="120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17</a:t>
            </a:r>
            <a:endParaRPr lang="de-DE" sz="1200"/>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17</a:t>
            </a:r>
            <a:endParaRPr lang="de-DE" sz="120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disclaimer</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D8BF72"/>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200" dirty="0">
                <a:solidFill>
                  <a:srgbClr val="D8BF72"/>
                </a:solidFill>
                <a:latin typeface="+mn-lt"/>
              </a:rPr>
              <a:t>‹#›</a:t>
            </a:fld>
            <a:endParaRPr lang="de-DE" sz="120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D8BF72"/>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D8BF72"/>
                </a:solidFill>
                <a:latin typeface="+mn-lt"/>
              </a:rPr>
              <a:t>‹#›</a:t>
            </a:fld>
            <a:endParaRPr lang="de-DE" sz="120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10083800" cy="9525"/>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10083800" cy="9525"/>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10083800" cy="9525"/>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10083800" cy="9525"/>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10083800" cy="9525"/>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disclaimer</a:t>
            </a:r>
          </a:p>
        </p:txBody>
      </p:sp>
      <p:sp>
        <p:nvSpPr>
          <p:cNvPr id="30" name="Haarlinie"/>
          <p:cNvSpPr/>
          <p:nvPr/>
        </p:nvSpPr>
        <p:spPr>
          <a:xfrm>
            <a:off x="1054100" y="1168400"/>
            <a:ext cx="10083800" cy="9525"/>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D8BF72"/>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200" dirty="0">
                <a:solidFill>
                  <a:srgbClr val="D8BF72"/>
                </a:solidFill>
                <a:latin typeface="+mn-lt"/>
              </a:rPr>
              <a:t>‹#›</a:t>
            </a:fld>
            <a:endParaRPr lang="de-DE" sz="120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1811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1811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1811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1811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Folientitel</a:t>
            </a:r>
          </a:p>
        </p:txBody>
      </p:sp>
      <p:sp>
        <p:nvSpPr>
          <p:cNvPr id="30" name="Haarlinie"/>
          <p:cNvSpPr/>
          <p:nvPr/>
        </p:nvSpPr>
        <p:spPr>
          <a:xfrm>
            <a:off x="1054100" y="11684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1811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787400"/>
          </a:xfrm>
          <a:prstGeom prst="rect">
            <a:avLst/>
          </a:prstGeom>
        </p:spPr>
        <p:txBody>
          <a:bodyPr wrap="square" lIns="0" tIns="0" rIns="0" bIns="0" anchor="b"/>
          <a:lstStyle>
            <a:lvl1pPr algn="l">
              <a:defRPr sz="2200" b="1">
                <a:solidFill>
                  <a:srgbClr val="080E1C"/>
                </a:solidFill>
                <a:latin typeface="+mj-lt"/>
              </a:defRPr>
            </a:lvl1pPr>
          </a:lstStyle>
          <a:p>
            <a:r>
              <a:rPr lang="de-DE" dirty="0"/>
              <a:t>disclaimer</a:t>
            </a:r>
          </a:p>
        </p:txBody>
      </p:sp>
      <p:sp>
        <p:nvSpPr>
          <p:cNvPr id="30" name="Haarlinie"/>
          <p:cNvSpPr/>
          <p:nvPr/>
        </p:nvSpPr>
        <p:spPr>
          <a:xfrm>
            <a:off x="1054100" y="11684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1811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MALOU TRADING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19</a:t>
            </a:r>
            <a:endParaRPr lang="de-DE" sz="120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19</a:t>
            </a:r>
            <a:endParaRPr lang="de-DE" sz="120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Folientitel</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STRENG VERTRAULICH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19</a:t>
            </a:r>
            <a:endParaRPr lang="de-DE" sz="120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19</a:t>
            </a:r>
            <a:endParaRPr lang="de-DE" sz="120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19</a:t>
            </a:r>
            <a:endParaRPr lang="de-DE" sz="120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17500"/>
            <a:ext cx="10083800" cy="698500"/>
          </a:xfrm>
          <a:prstGeom prst="rect">
            <a:avLst/>
          </a:prstGeom>
        </p:spPr>
        <p:txBody>
          <a:bodyPr lIns="0" tIns="0" rIns="0" bIns="0" anchor="b"/>
          <a:lstStyle>
            <a:lvl1pPr algn="l">
              <a:defRPr sz="2800">
                <a:solidFill>
                  <a:srgbClr val="080E1C"/>
                </a:solidFill>
                <a:latin typeface="+mj-lt"/>
              </a:defRPr>
            </a:lvl1pPr>
          </a:lstStyle>
          <a:p>
            <a:r>
              <a:rPr lang="de-DE" dirty="0"/>
              <a:t>disclaimer</a:t>
            </a:r>
          </a:p>
        </p:txBody>
      </p:sp>
      <p:sp>
        <p:nvSpPr>
          <p:cNvPr id="30" name="Haarlinie"/>
          <p:cNvSpPr/>
          <p:nvPr/>
        </p:nvSpPr>
        <p:spPr>
          <a:xfrm>
            <a:off x="1054100" y="1117600"/>
            <a:ext cx="10083800" cy="9525"/>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19</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STRATEGIEDOKUMENTATION · 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19</a:t>
            </a:r>
            <a:endParaRPr lang="de-DE" sz="120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21</a:t>
            </a:r>
            <a:endParaRPr lang="de-DE" sz="120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21</a:t>
            </a:r>
            <a:endParaRPr lang="de-DE" sz="120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21</a:t>
            </a:r>
            <a:endParaRPr lang="de-DE" sz="120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21</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21</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D8BF72"/>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D8BF72"/>
                </a:solidFill>
                <a:latin typeface="+mn-lt"/>
              </a:rPr>
              <a:t>‹#›</a:t>
            </a:fld>
            <a:endParaRPr lang="de-DE" sz="120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21</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21</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21</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21</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21</a:t>
            </a:r>
            <a:endParaRPr lang="de-DE" sz="120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26</a:t>
            </a:r>
            <a:endParaRPr lang="de-DE" sz="120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26</a:t>
            </a:r>
            <a:endParaRPr lang="de-DE" sz="120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26</a:t>
            </a:r>
            <a:endParaRPr lang="de-DE" sz="120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26</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26</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200" dirty="0">
                <a:solidFill>
                  <a:srgbClr val="646469"/>
                </a:solidFill>
                <a:latin typeface="+mn-lt"/>
              </a:rPr>
              <a:t>malou trading · alpaca turtle</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200" dirty="0">
                <a:solidFill>
                  <a:srgbClr val="646469"/>
                </a:solidFill>
                <a:latin typeface="+mn-lt"/>
              </a:rPr>
              <a:t>‹#›</a:t>
            </a:fld>
            <a:endParaRPr lang="de-DE" sz="120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cSld name="folie mit titel und zwei texten">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links"/>
          <p:cNvSpPr>
            <a:spLocks noGrp="1"/>
          </p:cNvSpPr>
          <p:nvPr>
            <p:ph type="body" idx="1"/>
          </p:nvPr>
        </p:nvSpPr>
        <p:spPr>
          <a:xfrm>
            <a:off x="105410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links</a:t>
            </a:r>
          </a:p>
        </p:txBody>
      </p:sp>
      <p:sp>
        <p:nvSpPr>
          <p:cNvPr id="4" name="Text rechts"/>
          <p:cNvSpPr>
            <a:spLocks noGrp="1"/>
          </p:cNvSpPr>
          <p:nvPr>
            <p:ph type="body" idx="2"/>
          </p:nvPr>
        </p:nvSpPr>
        <p:spPr>
          <a:xfrm>
            <a:off x="6203950" y="1270000"/>
            <a:ext cx="493395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 rechts</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26</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cSld name="folie mit visua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49530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3" name="Text"/>
          <p:cNvSpPr>
            <a:spLocks noGrp="1"/>
          </p:cNvSpPr>
          <p:nvPr>
            <p:ph type="body" idx="2"/>
          </p:nvPr>
        </p:nvSpPr>
        <p:spPr>
          <a:xfrm>
            <a:off x="6350000" y="1270000"/>
            <a:ext cx="47879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26</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cSld name="folie mit großem visua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7" name="Visual"/>
          <p:cNvSpPr>
            <a:spLocks noGrp="1"/>
          </p:cNvSpPr>
          <p:nvPr>
            <p:ph type="pic"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400">
                <a:solidFill>
                  <a:srgbClr val="646469"/>
                </a:solidFill>
              </a:defRPr>
            </a:lvl1pPr>
          </a:lstStyle>
          <a:p>
            <a:r>
              <a:rPr lang="de-DE" dirty="0"/>
              <a:t>Visual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26</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disclaimer">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disclaimer</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Rechtstext"/>
          <p:cNvSpPr>
            <a:spLocks noGrp="1"/>
          </p:cNvSpPr>
          <p:nvPr>
            <p:ph type="body" idx="1"/>
          </p:nvPr>
        </p:nvSpPr>
        <p:spPr>
          <a:xfrm>
            <a:off x="1054100" y="1270000"/>
            <a:ext cx="10083800" cy="4622800"/>
          </a:xfrm>
          <a:prstGeom prst="rect">
            <a:avLst/>
          </a:prstGeom>
        </p:spPr>
        <p:txBody>
          <a:bodyPr lIns="0" tIns="0" rIns="0" bIns="0"/>
          <a:lstStyle>
            <a:lvl1pPr marL="0" indent="0" algn="l">
              <a:lnSpc>
                <a:spcPct val="105000"/>
              </a:lnSpc>
              <a:spcBef>
                <a:spcPts val="600"/>
              </a:spcBef>
              <a:buNone/>
              <a:defRPr sz="1000">
                <a:solidFill>
                  <a:srgbClr val="646469"/>
                </a:solidFill>
              </a:defRPr>
            </a:lvl1pPr>
          </a:lstStyle>
          <a:p>
            <a:r>
              <a:rPr lang="de-DE" dirty="0"/>
              <a:t>Rechtstext</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26</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cSld name="zitatfolie">
    <p:bg>
      <p:bgPr>
        <a:solidFill>
          <a:srgbClr val="0C1220"/>
        </a:solidFill>
        <a:effectLst/>
      </p:bgPr>
    </p:bg>
    <p:spTree>
      <p:nvGrpSpPr>
        <p:cNvPr id="1" name=""/>
        <p:cNvGrpSpPr/>
        <p:nvPr/>
      </p:nvGrpSpPr>
      <p:grpSpPr>
        <a:xfrm>
          <a:off x="0" y="0"/>
          <a:ext cx="0" cy="0"/>
          <a:chOff x="0" y="0"/>
          <a:chExt cx="0" cy="0"/>
        </a:xfrm>
      </p:grpSpPr>
      <p:sp>
        <p:nvSpPr>
          <p:cNvPr id="2" name="Zitat"/>
          <p:cNvSpPr>
            <a:spLocks noGrp="1"/>
          </p:cNvSpPr>
          <p:nvPr>
            <p:ph type="title"/>
          </p:nvPr>
        </p:nvSpPr>
        <p:spPr>
          <a:xfrm>
            <a:off x="1778000" y="2159000"/>
            <a:ext cx="8636000" cy="1905000"/>
          </a:xfrm>
          <a:prstGeom prst="rect">
            <a:avLst/>
          </a:prstGeom>
        </p:spPr>
        <p:txBody>
          <a:bodyPr lIns="0" tIns="0" rIns="0" bIns="0" anchor="ctr"/>
          <a:lstStyle>
            <a:lvl1pPr algn="ctr">
              <a:defRPr sz="3200">
                <a:solidFill>
                  <a:srgbClr val="EDE8DB"/>
                </a:solidFill>
                <a:latin typeface="+mj-lt"/>
              </a:defRPr>
            </a:lvl1pPr>
          </a:lstStyle>
          <a:p>
            <a:r>
              <a:rPr lang="de-DE" dirty="0"/>
              <a:t>Zitat</a:t>
            </a:r>
          </a:p>
        </p:txBody>
      </p:sp>
      <p:sp>
        <p:nvSpPr>
          <p:cNvPr id="3" name="Quelle"/>
          <p:cNvSpPr>
            <a:spLocks noGrp="1"/>
          </p:cNvSpPr>
          <p:nvPr>
            <p:ph type="body" idx="1"/>
          </p:nvPr>
        </p:nvSpPr>
        <p:spPr>
          <a:xfrm>
            <a:off x="1778000" y="4318000"/>
            <a:ext cx="8636000" cy="381000"/>
          </a:xfrm>
          <a:prstGeom prst="rect">
            <a:avLst/>
          </a:prstGeom>
        </p:spPr>
        <p:txBody>
          <a:bodyPr lIns="0" tIns="0" rIns="0" bIns="0" anchor="t"/>
          <a:lstStyle>
            <a:lvl1pPr marL="0" indent="0" algn="ctr">
              <a:lnSpc>
                <a:spcPct val="105000"/>
              </a:lnSpc>
              <a:spcBef>
                <a:spcPts val="600"/>
              </a:spcBef>
              <a:buNone/>
              <a:defRPr sz="1600">
                <a:solidFill>
                  <a:srgbClr val="D8BF72"/>
                </a:solidFill>
              </a:defRPr>
            </a:lvl1pPr>
          </a:lstStyle>
          <a:p>
            <a:r>
              <a:rPr lang="de-DE" dirty="0"/>
              <a:t>Urheber</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99}" type="slidenum">
              <a:rPr lang="de-DE" sz="1100" spc="120" dirty="0">
                <a:solidFill>
                  <a:srgbClr val="D8BF72"/>
                </a:solidFill>
                <a:latin typeface="+mn-lt"/>
              </a:rPr>
              <a:t>‹#›</a:t>
            </a:fld>
            <a:r>
              <a:rPr lang="de-DE" sz="1100" spc="120" dirty="0">
                <a:solidFill>
                  <a:srgbClr val="D8BF72"/>
                </a:solidFill>
                <a:latin typeface="+mn-lt"/>
              </a:rPr>
              <a:t> / 26</a:t>
            </a:r>
            <a:endParaRPr lang="de-DE" sz="120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cSld name="titelfolie">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946400"/>
            <a:ext cx="1524000" cy="19050"/>
          </a:xfrm>
          <a:prstGeom prst="rect">
            <a:avLst/>
          </a:prstGeom>
          <a:solidFill>
            <a:srgbClr val="C8A126"/>
          </a:solidFill>
          <a:ln>
            <a:noFill/>
          </a:ln>
        </p:spPr>
        <p:txBody>
          <a:bodyPr/>
          <a:lstStyle/>
          <a:p>
            <a:endParaRPr lang="de-DE"/>
          </a:p>
        </p:txBody>
      </p:sp>
      <p:sp>
        <p:nvSpPr>
          <p:cNvPr id="2" name="Titel"/>
          <p:cNvSpPr>
            <a:spLocks noGrp="1"/>
          </p:cNvSpPr>
          <p:nvPr>
            <p:ph type="title"/>
          </p:nvPr>
        </p:nvSpPr>
        <p:spPr>
          <a:xfrm>
            <a:off x="1054100" y="1905000"/>
            <a:ext cx="8890000" cy="914400"/>
          </a:xfrm>
          <a:prstGeom prst="rect">
            <a:avLst/>
          </a:prstGeom>
        </p:spPr>
        <p:txBody>
          <a:bodyPr lIns="0" tIns="0" rIns="0" bIns="0" anchor="b"/>
          <a:lstStyle>
            <a:lvl1pPr algn="l">
              <a:defRPr sz="4400">
                <a:solidFill>
                  <a:srgbClr val="EDE8DB"/>
                </a:solidFill>
                <a:latin typeface="+mj-lt"/>
              </a:defRPr>
            </a:lvl1pPr>
          </a:lstStyle>
          <a:p>
            <a:r>
              <a:rPr lang="de-DE" dirty="0"/>
              <a:t>alpaca turtle</a:t>
            </a:r>
          </a:p>
        </p:txBody>
      </p:sp>
      <p:sp>
        <p:nvSpPr>
          <p:cNvPr id="3" name="Untertitel"/>
          <p:cNvSpPr>
            <a:spLocks noGrp="1"/>
          </p:cNvSpPr>
          <p:nvPr>
            <p:ph type="subTitle" idx="1"/>
          </p:nvPr>
        </p:nvSpPr>
        <p:spPr>
          <a:xfrm>
            <a:off x="1054100" y="31750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Untertitel</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cSld name="abschnittsfolie dunkel">
    <p:bg>
      <p:bgPr>
        <a:solidFill>
          <a:srgbClr val="0C1220"/>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EDE8DB"/>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D8BF72"/>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D8BF72"/>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D8BF72"/>
                </a:solidFill>
                <a:latin typeface="+mn-lt"/>
              </a:rPr>
              <a:t>‹#›</a:t>
            </a:fld>
            <a:r>
              <a:rPr lang="de-DE" sz="1100" spc="120" dirty="0">
                <a:solidFill>
                  <a:srgbClr val="D8BF72"/>
                </a:solidFill>
                <a:latin typeface="+mn-lt"/>
              </a:rPr>
              <a:t> / 27</a:t>
            </a:r>
            <a:endParaRPr lang="de-DE" sz="120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cSld name="abschnittsfolie hell">
    <p:bg>
      <p:bgPr>
        <a:solidFill>
          <a:srgbClr val="F7F5EF"/>
        </a:solidFill>
        <a:effectLst/>
      </p:bgPr>
    </p:bg>
    <p:spTree>
      <p:nvGrpSpPr>
        <p:cNvPr id="1" name=""/>
        <p:cNvGrpSpPr/>
        <p:nvPr/>
      </p:nvGrpSpPr>
      <p:grpSpPr>
        <a:xfrm>
          <a:off x="0" y="0"/>
          <a:ext cx="0" cy="0"/>
          <a:chOff x="0" y="0"/>
          <a:chExt cx="0" cy="0"/>
        </a:xfrm>
      </p:grpSpPr>
      <p:sp>
        <p:nvSpPr>
          <p:cNvPr id="30" name="Goldlinie"/>
          <p:cNvSpPr/>
          <p:nvPr/>
        </p:nvSpPr>
        <p:spPr>
          <a:xfrm>
            <a:off x="1054100" y="2489200"/>
            <a:ext cx="1524000" cy="19050"/>
          </a:xfrm>
          <a:prstGeom prst="rect">
            <a:avLst/>
          </a:prstGeom>
          <a:solidFill>
            <a:srgbClr val="C8A126"/>
          </a:solidFill>
          <a:ln>
            <a:noFill/>
          </a:ln>
        </p:spPr>
        <p:txBody>
          <a:bodyPr/>
          <a:lstStyle/>
          <a:p>
            <a:endParaRPr lang="de-DE"/>
          </a:p>
        </p:txBody>
      </p:sp>
      <p:sp>
        <p:nvSpPr>
          <p:cNvPr id="2" name="Kapitel"/>
          <p:cNvSpPr>
            <a:spLocks noGrp="1"/>
          </p:cNvSpPr>
          <p:nvPr>
            <p:ph type="title"/>
          </p:nvPr>
        </p:nvSpPr>
        <p:spPr>
          <a:xfrm>
            <a:off x="1054100" y="1524000"/>
            <a:ext cx="8890000" cy="838200"/>
          </a:xfrm>
          <a:prstGeom prst="rect">
            <a:avLst/>
          </a:prstGeom>
        </p:spPr>
        <p:txBody>
          <a:bodyPr lIns="0" tIns="0" rIns="0" bIns="0" anchor="b"/>
          <a:lstStyle>
            <a:lvl1pPr algn="l">
              <a:defRPr sz="3200">
                <a:solidFill>
                  <a:srgbClr val="080E1C"/>
                </a:solidFill>
                <a:latin typeface="+mj-lt"/>
              </a:defRPr>
            </a:lvl1pPr>
          </a:lstStyle>
          <a:p>
            <a:r>
              <a:rPr lang="de-DE" dirty="0"/>
              <a:t>Kapiteltitel</a:t>
            </a:r>
          </a:p>
        </p:txBody>
      </p:sp>
      <p:sp>
        <p:nvSpPr>
          <p:cNvPr id="3" name="Zwischentext"/>
          <p:cNvSpPr>
            <a:spLocks noGrp="1"/>
          </p:cNvSpPr>
          <p:nvPr>
            <p:ph type="body" idx="1"/>
          </p:nvPr>
        </p:nvSpPr>
        <p:spPr>
          <a:xfrm>
            <a:off x="1054100" y="2717800"/>
            <a:ext cx="8890000" cy="762000"/>
          </a:xfrm>
          <a:prstGeom prst="rect">
            <a:avLst/>
          </a:prstGeom>
        </p:spPr>
        <p:txBody>
          <a:bodyPr lIns="0" tIns="0" rIns="0" bIns="0" anchor="t"/>
          <a:lstStyle>
            <a:lvl1pPr marL="0" indent="0" algn="l">
              <a:lnSpc>
                <a:spcPct val="105000"/>
              </a:lnSpc>
              <a:spcBef>
                <a:spcPts val="600"/>
              </a:spcBef>
              <a:buNone/>
              <a:defRPr sz="1800">
                <a:solidFill>
                  <a:srgbClr val="646469"/>
                </a:solidFill>
              </a:defRPr>
            </a:lvl1pPr>
          </a:lstStyle>
          <a:p>
            <a:r>
              <a:rPr lang="de-DE" dirty="0"/>
              <a:t>Kapitelbeschreibung</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cSld name="folie mit titel">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folie mit titel und text">
    <p:bg>
      <p:bgPr>
        <a:solidFill>
          <a:srgbClr val="F7F5EF"/>
        </a:solidFill>
        <a:effectLst/>
      </p:bgPr>
    </p:bg>
    <p:spTree>
      <p:nvGrpSpPr>
        <p:cNvPr id="1" name=""/>
        <p:cNvGrpSpPr/>
        <p:nvPr/>
      </p:nvGrpSpPr>
      <p:grpSpPr>
        <a:xfrm>
          <a:off x="0" y="0"/>
          <a:ext cx="0" cy="0"/>
          <a:chOff x="0" y="0"/>
          <a:chExt cx="0" cy="0"/>
        </a:xfrm>
      </p:grpSpPr>
      <p:sp>
        <p:nvSpPr>
          <p:cNvPr id="2" name="Titel"/>
          <p:cNvSpPr>
            <a:spLocks noGrp="1"/>
          </p:cNvSpPr>
          <p:nvPr>
            <p:ph type="title"/>
          </p:nvPr>
        </p:nvSpPr>
        <p:spPr>
          <a:xfrm>
            <a:off x="1054100" y="304800"/>
            <a:ext cx="10083800" cy="787400"/>
          </a:xfrm>
          <a:prstGeom prst="rect">
            <a:avLst/>
          </a:prstGeom>
        </p:spPr>
        <p:txBody>
          <a:bodyPr wrap="square" lIns="0" tIns="0" rIns="0" bIns="0" anchor="t"/>
          <a:lstStyle>
            <a:lvl1pPr algn="l">
              <a:lnSpc>
                <a:spcPct val="92000"/>
              </a:lnSpc>
              <a:defRPr sz="2000" b="1">
                <a:solidFill>
                  <a:srgbClr val="080E1C"/>
                </a:solidFill>
                <a:latin typeface="+mj-lt"/>
              </a:defRPr>
            </a:lvl1pPr>
          </a:lstStyle>
          <a:p>
            <a:r>
              <a:rPr lang="de-DE" dirty="0"/>
              <a:t>Folientitel</a:t>
            </a:r>
          </a:p>
        </p:txBody>
      </p:sp>
      <p:sp>
        <p:nvSpPr>
          <p:cNvPr id="30" name="Haarlinie"/>
          <p:cNvSpPr/>
          <p:nvPr/>
        </p:nvSpPr>
        <p:spPr>
          <a:xfrm>
            <a:off x="1054100" y="1206500"/>
            <a:ext cx="812800" cy="25400"/>
          </a:xfrm>
          <a:prstGeom prst="rect">
            <a:avLst/>
          </a:prstGeom>
          <a:solidFill>
            <a:srgbClr val="C8A126"/>
          </a:solidFill>
          <a:ln>
            <a:noFill/>
          </a:ln>
        </p:spPr>
        <p:txBody>
          <a:bodyPr/>
          <a:lstStyle/>
          <a:p>
            <a:endParaRPr lang="de-DE"/>
          </a:p>
        </p:txBody>
      </p:sp>
      <p:sp>
        <p:nvSpPr>
          <p:cNvPr id="3" name="Text"/>
          <p:cNvSpPr>
            <a:spLocks noGrp="1"/>
          </p:cNvSpPr>
          <p:nvPr>
            <p:ph type="body" idx="1"/>
          </p:nvPr>
        </p:nvSpPr>
        <p:spPr>
          <a:xfrm>
            <a:off x="1054100" y="1270000"/>
            <a:ext cx="10083800" cy="4152900"/>
          </a:xfrm>
          <a:prstGeom prst="rect">
            <a:avLst/>
          </a:prstGeom>
        </p:spPr>
        <p:txBody>
          <a:bodyPr lIns="0" tIns="0" rIns="0" bIns="0"/>
          <a:lstStyle>
            <a:lvl1pPr marL="0" indent="0" algn="l">
              <a:lnSpc>
                <a:spcPct val="105000"/>
              </a:lnSpc>
              <a:spcBef>
                <a:spcPts val="600"/>
              </a:spcBef>
              <a:buNone/>
              <a:defRPr sz="1600">
                <a:solidFill>
                  <a:srgbClr val="080E1C"/>
                </a:solidFill>
              </a:defRPr>
            </a:lvl1pPr>
          </a:lstStyle>
          <a:p>
            <a:r>
              <a:rPr lang="de-DE" dirty="0"/>
              <a:t>Textebene</a:t>
            </a:r>
          </a:p>
        </p:txBody>
      </p:sp>
      <p:sp>
        <p:nvSpPr>
          <p:cNvPr id="40" name="Fusszeile"/>
          <p:cNvSpPr txBox="1"/>
          <p:nvPr/>
        </p:nvSpPr>
        <p:spPr>
          <a:xfrm>
            <a:off x="1054100" y="6273800"/>
            <a:ext cx="6350000" cy="254000"/>
          </a:xfrm>
          <a:prstGeom prst="rect">
            <a:avLst/>
          </a:prstGeom>
          <a:noFill/>
        </p:spPr>
        <p:txBody>
          <a:bodyPr wrap="square" lIns="0" tIns="0" rIns="0" bIns="0" anchor="t"/>
          <a:lstStyle/>
          <a:p>
            <a:pPr algn="l">
              <a:buNone/>
            </a:pPr>
            <a:r>
              <a:rPr lang="de-DE" sz="1100" spc="120" dirty="0">
                <a:solidFill>
                  <a:srgbClr val="646469"/>
                </a:solidFill>
                <a:latin typeface="+mn-lt"/>
              </a:rPr>
              <a:t>KEINE ANLAGEBERATUNG · STAND AUGUST 2026</a:t>
            </a:r>
          </a:p>
        </p:txBody>
      </p:sp>
      <p:sp>
        <p:nvSpPr>
          <p:cNvPr id="41" name="Foliennummer"/>
          <p:cNvSpPr txBox="1"/>
          <p:nvPr/>
        </p:nvSpPr>
        <p:spPr>
          <a:xfrm>
            <a:off x="10375900" y="6273800"/>
            <a:ext cx="762000" cy="254000"/>
          </a:xfrm>
          <a:prstGeom prst="rect">
            <a:avLst/>
          </a:prstGeom>
          <a:noFill/>
        </p:spPr>
        <p:txBody>
          <a:bodyPr wrap="square" lIns="0" tIns="0" rIns="0" bIns="0" anchor="t"/>
          <a:lstStyle/>
          <a:p>
            <a:pPr algn="r">
              <a:buNone/>
            </a:pPr>
            <a:fld id="{B9A1F5C2-11D4-4E2A-9C13-8A7E1F2D3B41}" type="slidenum">
              <a:rPr lang="de-DE" sz="1100" spc="120" dirty="0">
                <a:solidFill>
                  <a:srgbClr val="646469"/>
                </a:solidFill>
                <a:latin typeface="+mn-lt"/>
              </a:rPr>
              <a:t>‹#›</a:t>
            </a:fld>
            <a:r>
              <a:rPr lang="de-DE" sz="1100" spc="120" dirty="0">
                <a:solidFill>
                  <a:srgbClr val="646469"/>
                </a:solidFill>
                <a:latin typeface="+mn-lt"/>
              </a:rPr>
              <a:t> / 27</a:t>
            </a:r>
            <a:endParaRPr lang="de-DE" sz="1200"/>
          </a:p>
        </p:txBody>
      </p:sp>
      <p:sp>
        <p:nvSpPr>
          <p:cNvPr id="31" name="Feinlinie"/>
          <p:cNvSpPr/>
          <p:nvPr/>
        </p:nvSpPr>
        <p:spPr>
          <a:xfrm>
            <a:off x="1968500" y="1219200"/>
            <a:ext cx="9169400" cy="9525"/>
          </a:xfrm>
          <a:prstGeom prst="rect">
            <a:avLst/>
          </a:prstGeom>
          <a:solidFill>
            <a:srgbClr val="DED7C6"/>
          </a:solidFill>
          <a:ln>
            <a:noFill/>
          </a:ln>
        </p:spPr>
        <p:txBody>
          <a:bodyPr/>
          <a:lstStyle/>
          <a:p>
            <a:endParaRPr lang="de-DE">
              <a:solidFill>
                <a:srgbClr val="DED7C6"/>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slideLayout" Target="../slideLayouts/slideLayout86.xml"/><Relationship Id="rId3" Type="http://schemas.openxmlformats.org/officeDocument/2006/relationships/slideLayout" Target="../slideLayouts/slideLayout87.xml"/><Relationship Id="rId4" Type="http://schemas.openxmlformats.org/officeDocument/2006/relationships/slideLayout" Target="../slideLayouts/slideLayout88.xml"/><Relationship Id="rId5" Type="http://schemas.openxmlformats.org/officeDocument/2006/relationships/slideLayout" Target="../slideLayouts/slideLayout89.xml"/><Relationship Id="rId6" Type="http://schemas.openxmlformats.org/officeDocument/2006/relationships/slideLayout" Target="../slideLayouts/slideLayout90.xml"/><Relationship Id="rId7" Type="http://schemas.openxmlformats.org/officeDocument/2006/relationships/slideLayout" Target="../slideLayouts/slideLayout91.xml"/><Relationship Id="rId8" Type="http://schemas.openxmlformats.org/officeDocument/2006/relationships/slideLayout" Target="../slideLayouts/slideLayout92.xml"/><Relationship Id="rId9" Type="http://schemas.openxmlformats.org/officeDocument/2006/relationships/slideLayout" Target="../slideLayouts/slideLayout93.xml"/><Relationship Id="rId10" Type="http://schemas.openxmlformats.org/officeDocument/2006/relationships/slideLayout" Target="../slideLayouts/slideLayout94.xml"/><Relationship Id="rId1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slideLayout" Target="../slideLayouts/slideLayout96.xml"/><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slideLayout" Target="../slideLayouts/slideLayout106.xml"/><Relationship Id="rId3" Type="http://schemas.openxmlformats.org/officeDocument/2006/relationships/slideLayout" Target="../slideLayouts/slideLayout107.xml"/><Relationship Id="rId4" Type="http://schemas.openxmlformats.org/officeDocument/2006/relationships/slideLayout" Target="../slideLayouts/slideLayout108.xml"/><Relationship Id="rId5" Type="http://schemas.openxmlformats.org/officeDocument/2006/relationships/slideLayout" Target="../slideLayouts/slideLayout109.xml"/><Relationship Id="rId6" Type="http://schemas.openxmlformats.org/officeDocument/2006/relationships/slideLayout" Target="../slideLayouts/slideLayout110.xml"/><Relationship Id="rId7" Type="http://schemas.openxmlformats.org/officeDocument/2006/relationships/slideLayout" Target="../slideLayouts/slideLayout111.xml"/><Relationship Id="rId8" Type="http://schemas.openxmlformats.org/officeDocument/2006/relationships/slideLayout" Target="../slideLayouts/slideLayout112.xml"/><Relationship Id="rId9" Type="http://schemas.openxmlformats.org/officeDocument/2006/relationships/slideLayout" Target="../slideLayouts/slideLayout113.xml"/><Relationship Id="rId10" Type="http://schemas.openxmlformats.org/officeDocument/2006/relationships/slideLayout" Target="../slideLayouts/slideLayout114.xml"/><Relationship Id="rId1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9" Type="http://schemas.openxmlformats.org/officeDocument/2006/relationships/slideLayout" Target="../slideLayouts/slideLayout123.xml"/><Relationship Id="rId10" Type="http://schemas.openxmlformats.org/officeDocument/2006/relationships/slideLayout" Target="../slideLayouts/slideLayout124.xml"/><Relationship Id="rId1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slideLayout" Target="../slideLayouts/slideLayout126.xml"/><Relationship Id="rId3" Type="http://schemas.openxmlformats.org/officeDocument/2006/relationships/slideLayout" Target="../slideLayouts/slideLayout127.xml"/><Relationship Id="rId4" Type="http://schemas.openxmlformats.org/officeDocument/2006/relationships/slideLayout" Target="../slideLayouts/slideLayout128.xml"/><Relationship Id="rId5" Type="http://schemas.openxmlformats.org/officeDocument/2006/relationships/slideLayout" Target="../slideLayouts/slideLayout129.xml"/><Relationship Id="rId6" Type="http://schemas.openxmlformats.org/officeDocument/2006/relationships/slideLayout" Target="../slideLayouts/slideLayout130.xml"/><Relationship Id="rId7" Type="http://schemas.openxmlformats.org/officeDocument/2006/relationships/slideLayout" Target="../slideLayouts/slideLayout131.xml"/><Relationship Id="rId8" Type="http://schemas.openxmlformats.org/officeDocument/2006/relationships/slideLayout" Target="../slideLayouts/slideLayout132.xml"/><Relationship Id="rId9" Type="http://schemas.openxmlformats.org/officeDocument/2006/relationships/slideLayout" Target="../slideLayouts/slideLayout133.xml"/><Relationship Id="rId10" Type="http://schemas.openxmlformats.org/officeDocument/2006/relationships/slideLayout" Target="../slideLayouts/slideLayout134.xml"/><Relationship Id="rId11"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slideLayout" Target="../slideLayouts/slideLayout136.xml"/><Relationship Id="rId3" Type="http://schemas.openxmlformats.org/officeDocument/2006/relationships/slideLayout" Target="../slideLayouts/slideLayout137.xml"/><Relationship Id="rId4" Type="http://schemas.openxmlformats.org/officeDocument/2006/relationships/slideLayout" Target="../slideLayouts/slideLayout138.xml"/><Relationship Id="rId5" Type="http://schemas.openxmlformats.org/officeDocument/2006/relationships/slideLayout" Target="../slideLayouts/slideLayout139.xml"/><Relationship Id="rId6" Type="http://schemas.openxmlformats.org/officeDocument/2006/relationships/slideLayout" Target="../slideLayouts/slideLayout140.xml"/><Relationship Id="rId7" Type="http://schemas.openxmlformats.org/officeDocument/2006/relationships/slideLayout" Target="../slideLayouts/slideLayout141.xml"/><Relationship Id="rId8" Type="http://schemas.openxmlformats.org/officeDocument/2006/relationships/slideLayout" Target="../slideLayouts/slideLayout142.xml"/><Relationship Id="rId9" Type="http://schemas.openxmlformats.org/officeDocument/2006/relationships/slideLayout" Target="../slideLayouts/slideLayout143.xml"/><Relationship Id="rId10" Type="http://schemas.openxmlformats.org/officeDocument/2006/relationships/slideLayout" Target="../slideLayouts/slideLayout144.xml"/><Relationship Id="rId11"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5" Type="http://schemas.openxmlformats.org/officeDocument/2006/relationships/slideLayout" Target="../slideLayouts/slideLayout12.xml"/><Relationship Id="rId6" Type="http://schemas.openxmlformats.org/officeDocument/2006/relationships/slideLayout" Target="../slideLayouts/slideLayout13.xml"/><Relationship Id="rId7" Type="http://schemas.openxmlformats.org/officeDocument/2006/relationships/slideLayout" Target="../slideLayouts/slideLayout14.xml"/><Relationship Id="rId8" Type="http://schemas.openxmlformats.org/officeDocument/2006/relationships/slideLayout" Target="../slideLayouts/slideLayout15.xml"/><Relationship Id="rId9" Type="http://schemas.openxmlformats.org/officeDocument/2006/relationships/slideLayout" Target="../slideLayouts/slideLayout16.xml"/><Relationship Id="rId1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 Id="rId9" Type="http://schemas.openxmlformats.org/officeDocument/2006/relationships/slideLayout" Target="../slideLayouts/slideLayout25.xml"/><Relationship Id="rId1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 Id="rId1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9" Type="http://schemas.openxmlformats.org/officeDocument/2006/relationships/slideLayout" Target="../slideLayouts/slideLayout63.xml"/><Relationship Id="rId10" Type="http://schemas.openxmlformats.org/officeDocument/2006/relationships/slideLayout" Target="../slideLayouts/slideLayout64.xml"/><Relationship Id="rId1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slideLayout" Target="../slideLayouts/slideLayout66.xml"/><Relationship Id="rId3" Type="http://schemas.openxmlformats.org/officeDocument/2006/relationships/slideLayout" Target="../slideLayouts/slideLayout67.xml"/><Relationship Id="rId4" Type="http://schemas.openxmlformats.org/officeDocument/2006/relationships/slideLayout" Target="../slideLayouts/slideLayout68.xml"/><Relationship Id="rId5" Type="http://schemas.openxmlformats.org/officeDocument/2006/relationships/slideLayout" Target="../slideLayouts/slideLayout69.xml"/><Relationship Id="rId6" Type="http://schemas.openxmlformats.org/officeDocument/2006/relationships/slideLayout" Target="../slideLayouts/slideLayout70.xml"/><Relationship Id="rId7" Type="http://schemas.openxmlformats.org/officeDocument/2006/relationships/slideLayout" Target="../slideLayouts/slideLayout71.xml"/><Relationship Id="rId8" Type="http://schemas.openxmlformats.org/officeDocument/2006/relationships/slideLayout" Target="../slideLayouts/slideLayout72.xml"/><Relationship Id="rId9" Type="http://schemas.openxmlformats.org/officeDocument/2006/relationships/slideLayout" Target="../slideLayouts/slideLayout73.xml"/><Relationship Id="rId10" Type="http://schemas.openxmlformats.org/officeDocument/2006/relationships/slideLayout" Target="../slideLayouts/slideLayout74.xml"/><Relationship Id="rId1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9" Type="http://schemas.openxmlformats.org/officeDocument/2006/relationships/slideLayout" Target="../slideLayouts/slideLayout83.xml"/><Relationship Id="rId10" Type="http://schemas.openxmlformats.org/officeDocument/2006/relationships/slideLayout" Target="../slideLayouts/slideLayout84.xml"/><Relationship Id="rId1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5EF"/>
        </a:soli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6985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5" r:id="rId5"/>
    <p:sldLayoutId id="2147483746" r:id="rId6"/>
    <p:sldLayoutId id="2147483747" r:id="rId7"/>
  </p:sldLayoutIdLst>
  <p:hf hdr="0" dt="0"/>
  <p:txStyles>
    <p:titleStyle>
      <a:lvl1pPr algn="l">
        <a:defRPr sz="2800" b="0">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7F5EF"/>
        </a:soli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6985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Lst>
  <p:hf hdr="0" dt="0"/>
  <p:txStyles>
    <p:titleStyle>
      <a:lvl1pPr algn="l">
        <a:defRPr sz="2800" b="0">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malou trading">
    <p:bg>
      <p:bgPr>
        <a:solidFill>
          <a:srgbClr val="F7F5EF"/>
        </a:soli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malou trading">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malou trading">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0" name="Goldkante"/>
          <p:cNvSpPr/>
          <p:nvPr/>
        </p:nvSpPr>
        <p:spPr>
          <a:xfrm>
            <a:off x="12103100" y="0"/>
            <a:ext cx="38100" cy="6858000"/>
          </a:xfrm>
          <a:prstGeom prst="rect">
            <a:avLst/>
          </a:prstGeom>
          <a:solidFill>
            <a:srgbClr val="C8A126"/>
          </a:solidFill>
          <a:ln>
            <a:noFill/>
          </a:ln>
        </p:spPr>
        <p:txBody>
          <a:bodyPr/>
          <a:lstStyle/>
          <a:p>
            <a:endParaRPr lang="de-DE"/>
          </a:p>
        </p:txBody>
      </p:sp>
      <p:sp>
        <p:nvSpPr>
          <p:cNvPr id="21" name="Titelplatzhalter"/>
          <p:cNvSpPr>
            <a:spLocks noGrp="1"/>
          </p:cNvSpPr>
          <p:nvPr>
            <p:ph type="title"/>
          </p:nvPr>
        </p:nvSpPr>
        <p:spPr>
          <a:xfrm>
            <a:off x="1054100" y="317500"/>
            <a:ext cx="10083800" cy="787400"/>
          </a:xfrm>
          <a:prstGeom prst="rect">
            <a:avLst/>
          </a:prstGeom>
        </p:spPr>
        <p:txBody>
          <a:bodyPr lIns="0" tIns="0" rIns="0" bIns="0" anchor="b"/>
          <a:lstStyle/>
          <a:p>
            <a:r>
              <a:rPr lang="de-DE" dirty="0"/>
              <a:t>Folientitel</a:t>
            </a:r>
          </a:p>
        </p:txBody>
      </p:sp>
      <p:sp>
        <p:nvSpPr>
          <p:cNvPr id="22" name="Textplatzhalter"/>
          <p:cNvSpPr>
            <a:spLocks noGrp="1"/>
          </p:cNvSpPr>
          <p:nvPr>
            <p:ph type="body" idx="1"/>
          </p:nvPr>
        </p:nvSpPr>
        <p:spPr>
          <a:xfrm>
            <a:off x="1054100" y="1270000"/>
            <a:ext cx="10083800" cy="4152900"/>
          </a:xfrm>
          <a:prstGeom prst="rect">
            <a:avLst/>
          </a:prstGeom>
        </p:spPr>
        <p:txBody>
          <a:bodyPr lIns="0" tIns="0" rIns="0" bIns="0"/>
          <a:lstStyle/>
          <a:p>
            <a:r>
              <a:rPr lang="de-DE" dirty="0"/>
              <a:t>Textebene</a:t>
            </a:r>
          </a:p>
        </p:txBody>
      </p:sp>
    </p:spTree>
    <p:extLst>
      <p:ext uri="{BB962C8B-B14F-4D97-AF65-F5344CB8AC3E}">
        <p14:creationId xmlns:p14="http://schemas.microsoft.com/office/powerpoint/2010/main" val="1902865094"/>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Lst>
  <p:hf hdr="0" dt="0"/>
  <p:txStyles>
    <p:titleStyle>
      <a:lvl1pPr algn="l">
        <a:defRPr sz="2200" b="1">
          <a:solidFill>
            <a:srgbClr val="080E1C"/>
          </a:solidFill>
          <a:latin typeface="+mj-lt"/>
        </a:defRPr>
      </a:lvl1pPr>
    </p:titleStyle>
    <p:bodyStyle>
      <a:lvl1pPr marL="0" indent="0" algn="l">
        <a:lnSpc>
          <a:spcPct val="105000"/>
        </a:lnSpc>
        <a:spcBef>
          <a:spcPts val="600"/>
        </a:spcBef>
        <a:buNone/>
        <a:defRPr sz="1600">
          <a:solidFill>
            <a:srgbClr val="080E1C"/>
          </a:solidFill>
          <a:latin typeface="+mn-lt"/>
        </a:defRPr>
      </a:lvl1pPr>
      <a:lvl2pPr marL="228600" indent="-228600" algn="l">
        <a:lnSpc>
          <a:spcPct val="105000"/>
        </a:lnSpc>
        <a:spcBef>
          <a:spcPts val="600"/>
        </a:spcBef>
        <a:buFont typeface="Arial"/>
        <a:buChar char="·"/>
        <a:defRPr sz="1600">
          <a:solidFill>
            <a:srgbClr val="080E1C"/>
          </a:solidFill>
          <a:latin typeface="+mn-lt"/>
        </a:defRPr>
      </a:lvl2pPr>
      <a:lvl3pPr marL="457200" indent="-228600" algn="l">
        <a:buFont typeface="Arial"/>
        <a:buChar char="·"/>
        <a:defRPr sz="1500">
          <a:solidFill>
            <a:srgbClr val="646469"/>
          </a:solidFill>
          <a:latin typeface="+mn-lt"/>
        </a:defRPr>
      </a:lvl3pPr>
      <a:lvl4pPr marL="685800" indent="-228600">
        <a:defRPr sz="1500">
          <a:solidFill>
            <a:srgbClr val="646469"/>
          </a:solidFill>
        </a:defRPr>
      </a:lvl4pPr>
      <a:lvl5pPr marL="914400" indent="-228600">
        <a:defRPr sz="1500">
          <a:solidFill>
            <a:srgbClr val="646469"/>
          </a:solidFill>
        </a:defRPr>
      </a:lvl5pPr>
    </p:bodyStyle>
    <p:otherStyle>
      <a:lvl1pPr>
        <a:defRPr sz="1600">
          <a:solidFill>
            <a:srgbClr val="080E1C"/>
          </a:solidFill>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chart" Target="../charts/chart3.xml"/><Relationship Id="rId3" Type="http://schemas.openxmlformats.org/officeDocument/2006/relationships/chart" Target="../charts/char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chart" Target="../charts/char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chart" Target="../charts/char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chart" Target="../charts/char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chart" Target="../charts/char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AF8F3"/>
            </a:gs>
            <a:gs pos="100000">
              <a:srgbClr val="F2EFE7"/>
            </a:gs>
          </a:gsLst>
          <a:lin ang="5400000" scaled="0"/>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FD6238-9476-9E68-3C14-290AA4CCB5BF}"/>
              </a:ext>
            </a:extLst>
          </p:cNvPr>
          <p:cNvSpPr>
            <a:spLocks noGrp="1"/>
          </p:cNvSpPr>
          <p:nvPr>
            <p:ph type="title"/>
          </p:nvPr>
        </p:nvSpPr>
        <p:spPr/>
        <p:txBody>
          <a:bodyPr/>
          <a:lstStyle/>
          <a:p>
            <a:pPr algn="l">
              <a:buNone/>
            </a:pPr>
            <a:r>
              <a:rPr lang="de-DE" sz="5600" b="0" dirty="0">
                <a:solidFill>
                  <a:srgbClr val="070B18"/>
                </a:solidFill>
                <a:latin typeface="+mj-lt"/>
              </a:rPr>
              <a:t>alpaca turtle</a:t>
            </a:r>
          </a:p>
        </p:txBody>
      </p:sp>
      <p:sp>
        <p:nvSpPr>
          <p:cNvPr id="3" name="Untertitel 2">
            <a:extLst>
              <a:ext uri="{FF2B5EF4-FFF2-40B4-BE49-F238E27FC236}">
                <a16:creationId xmlns:a16="http://schemas.microsoft.com/office/drawing/2014/main" id="{431BA065-A137-CADD-9D3A-450ED2A213CC}"/>
              </a:ext>
            </a:extLst>
          </p:cNvPr>
          <p:cNvSpPr>
            <a:spLocks noGrp="1"/>
          </p:cNvSpPr>
          <p:nvPr>
            <p:ph type="subTitle" idx="1"/>
          </p:nvPr>
        </p:nvSpPr>
        <p:spPr/>
        <p:txBody>
          <a:bodyPr/>
          <a:lstStyle/>
          <a:p>
            <a:pPr algn="l">
              <a:buNone/>
            </a:pPr>
            <a:r>
              <a:rPr lang="de-DE" sz="1700" dirty="0">
                <a:solidFill>
                  <a:srgbClr val="4A5560"/>
                </a:solidFill>
                <a:latin typeface="+mn-lt"/>
              </a:rPr>
              <a:t>Diskretionärer Börsenhandel</a:t>
            </a:r>
          </a:p>
        </p:txBody>
      </p:sp>
      <p:sp>
        <p:nvSpPr>
          <p:cNvPr id="500" name="Band"/>
          <p:cNvSpPr/>
          <p:nvPr/>
        </p:nvSpPr>
        <p:spPr>
          <a:xfrm>
            <a:off x="0" y="4229100"/>
            <a:ext cx="12192000" cy="2628900"/>
          </a:xfrm>
          <a:prstGeom prst="rect">
            <a:avLst/>
          </a:prstGeom>
          <a:gradFill>
            <a:gsLst>
              <a:gs pos="0">
                <a:srgbClr val="12213A"/>
              </a:gs>
              <a:gs pos="100000">
                <a:srgbClr val="070B18"/>
              </a:gs>
            </a:gsLst>
            <a:lin ang="5400000" scaled="0"/>
          </a:gradFill>
          <a:ln>
            <a:noFill/>
          </a:ln>
        </p:spPr>
        <p:txBody>
          <a:bodyPr/>
          <a:lstStyle/>
          <a:p>
            <a:endParaRPr lang="de-DE">
              <a:solidFill>
                <a:srgbClr val="070B18"/>
              </a:solidFill>
            </a:endParaRPr>
          </a:p>
        </p:txBody>
      </p:sp>
      <p:sp>
        <p:nvSpPr>
          <p:cNvPr id="501" name="Bandkante"/>
          <p:cNvSpPr/>
          <p:nvPr/>
        </p:nvSpPr>
        <p:spPr>
          <a:xfrm>
            <a:off x="0" y="4229100"/>
            <a:ext cx="12192000" cy="19050"/>
          </a:xfrm>
          <a:prstGeom prst="rect">
            <a:avLst/>
          </a:prstGeom>
          <a:solidFill>
            <a:srgbClr val="C2A36B"/>
          </a:solidFill>
          <a:ln>
            <a:noFill/>
          </a:ln>
        </p:spPr>
        <p:txBody>
          <a:bodyPr/>
          <a:lstStyle/>
          <a:p>
            <a:endParaRPr lang="de-DE">
              <a:solidFill>
                <a:srgbClr val="C2A36B"/>
              </a:solidFill>
            </a:endParaRPr>
          </a:p>
        </p:txBody>
      </p:sp>
      <p:sp>
        <p:nvSpPr>
          <p:cNvPr id="510" name="Eyebrow"/>
          <p:cNvSpPr txBox="1"/>
          <p:nvPr/>
        </p:nvSpPr>
        <p:spPr>
          <a:xfrm>
            <a:off x="1054100" y="1498600"/>
            <a:ext cx="8890000" cy="279400"/>
          </a:xfrm>
          <a:prstGeom prst="rect">
            <a:avLst/>
          </a:prstGeom>
          <a:noFill/>
        </p:spPr>
        <p:txBody>
          <a:bodyPr wrap="square" lIns="0" tIns="0" rIns="0" bIns="0" anchor="t"/>
          <a:lstStyle/>
          <a:p>
            <a:pPr algn="l">
              <a:buNone/>
            </a:pPr>
            <a:r>
              <a:rPr lang="de-DE" sz="1200" b="1" spc="400" dirty="0">
                <a:solidFill>
                  <a:srgbClr val="A0885C"/>
                </a:solidFill>
              </a:rPr>
              <a:t>STRATEGIEDOKUMENTATION</a:t>
            </a:r>
          </a:p>
        </p:txBody>
      </p:sp>
      <p:sp>
        <p:nvSpPr>
          <p:cNvPr id="511" name="Goldstrich"/>
          <p:cNvSpPr/>
          <p:nvPr/>
        </p:nvSpPr>
        <p:spPr>
          <a:xfrm>
            <a:off x="1054100" y="2997200"/>
            <a:ext cx="685800" cy="25400"/>
          </a:xfrm>
          <a:prstGeom prst="rect">
            <a:avLst/>
          </a:prstGeom>
          <a:solidFill>
            <a:srgbClr val="C2A36B"/>
          </a:solidFill>
          <a:ln>
            <a:noFill/>
          </a:ln>
        </p:spPr>
        <p:txBody>
          <a:bodyPr/>
          <a:lstStyle/>
          <a:p>
            <a:endParaRPr lang="de-DE">
              <a:solidFill>
                <a:srgbClr val="C2A36B"/>
              </a:solidFill>
            </a:endParaRPr>
          </a:p>
        </p:txBody>
      </p:sp>
      <p:sp>
        <p:nvSpPr>
          <p:cNvPr id="520" name="Fakt"/>
          <p:cNvSpPr txBox="1"/>
          <p:nvPr/>
        </p:nvSpPr>
        <p:spPr>
          <a:xfrm>
            <a:off x="1054100" y="4800600"/>
            <a:ext cx="2368550" cy="635000"/>
          </a:xfrm>
          <a:prstGeom prst="rect">
            <a:avLst/>
          </a:prstGeom>
          <a:noFill/>
        </p:spPr>
        <p:txBody>
          <a:bodyPr wrap="square" lIns="0" tIns="0" rIns="0" bIns="0" anchor="t"/>
          <a:lstStyle/>
          <a:p>
            <a:pPr algn="l">
              <a:buNone/>
            </a:pPr>
            <a:r>
              <a:rPr lang="de-DE" sz="1100" spc="200" dirty="0">
                <a:solidFill>
                  <a:srgbClr val="D2BB91"/>
                </a:solidFill>
              </a:rPr>
              <a:t>STIL</a:t>
            </a:r>
          </a:p>
          <a:p>
            <a:pPr algn="l">
              <a:spcBef>
                <a:spcPts val="300"/>
              </a:spcBef>
              <a:buNone/>
            </a:pPr>
            <a:r>
              <a:rPr lang="de-DE" sz="1600" dirty="0">
                <a:solidFill>
                  <a:srgbClr val="EDE8DC"/>
                </a:solidFill>
              </a:rPr>
              <a:t>Diskretionäres Makro</a:t>
            </a:r>
          </a:p>
        </p:txBody>
      </p:sp>
      <p:sp>
        <p:nvSpPr>
          <p:cNvPr id="521" name="Fakt"/>
          <p:cNvSpPr txBox="1"/>
          <p:nvPr/>
        </p:nvSpPr>
        <p:spPr>
          <a:xfrm>
            <a:off x="3625850" y="4800600"/>
            <a:ext cx="2368550" cy="635000"/>
          </a:xfrm>
          <a:prstGeom prst="rect">
            <a:avLst/>
          </a:prstGeom>
          <a:noFill/>
        </p:spPr>
        <p:txBody>
          <a:bodyPr wrap="square" lIns="0" tIns="0" rIns="0" bIns="0" anchor="t"/>
          <a:lstStyle/>
          <a:p>
            <a:pPr algn="l">
              <a:buNone/>
            </a:pPr>
            <a:r>
              <a:rPr lang="de-DE" sz="1100" spc="200" dirty="0">
                <a:solidFill>
                  <a:srgbClr val="D2BB91"/>
                </a:solidFill>
              </a:rPr>
              <a:t>FOKUS</a:t>
            </a:r>
          </a:p>
          <a:p>
            <a:pPr algn="l">
              <a:spcBef>
                <a:spcPts val="300"/>
              </a:spcBef>
              <a:buNone/>
            </a:pPr>
            <a:r>
              <a:rPr lang="de-DE" sz="1600" dirty="0">
                <a:solidFill>
                  <a:srgbClr val="EDE8DC"/>
                </a:solidFill>
              </a:rPr>
              <a:t>Global, liquide Märkte</a:t>
            </a:r>
          </a:p>
        </p:txBody>
      </p:sp>
      <p:sp>
        <p:nvSpPr>
          <p:cNvPr id="522" name="Fakt"/>
          <p:cNvSpPr txBox="1"/>
          <p:nvPr/>
        </p:nvSpPr>
        <p:spPr>
          <a:xfrm>
            <a:off x="6197600" y="4800600"/>
            <a:ext cx="2368550" cy="635000"/>
          </a:xfrm>
          <a:prstGeom prst="rect">
            <a:avLst/>
          </a:prstGeom>
          <a:noFill/>
        </p:spPr>
        <p:txBody>
          <a:bodyPr wrap="square" lIns="0" tIns="0" rIns="0" bIns="0" anchor="t"/>
          <a:lstStyle/>
          <a:p>
            <a:pPr algn="l">
              <a:buNone/>
            </a:pPr>
            <a:r>
              <a:rPr lang="de-DE" sz="1100" spc="200" dirty="0">
                <a:solidFill>
                  <a:srgbClr val="D2BB91"/>
                </a:solidFill>
              </a:rPr>
              <a:t>LIVE SEIT</a:t>
            </a:r>
          </a:p>
          <a:p>
            <a:pPr algn="l">
              <a:spcBef>
                <a:spcPts val="300"/>
              </a:spcBef>
              <a:buNone/>
            </a:pPr>
            <a:r>
              <a:rPr lang="de-DE" sz="1600" dirty="0">
                <a:solidFill>
                  <a:srgbClr val="EDE8DC"/>
                </a:solidFill>
              </a:rPr>
              <a:t>November 2020</a:t>
            </a:r>
          </a:p>
        </p:txBody>
      </p:sp>
      <p:sp>
        <p:nvSpPr>
          <p:cNvPr id="523" name="Fakt"/>
          <p:cNvSpPr txBox="1"/>
          <p:nvPr/>
        </p:nvSpPr>
        <p:spPr>
          <a:xfrm>
            <a:off x="8769350" y="4800600"/>
            <a:ext cx="2368550" cy="635000"/>
          </a:xfrm>
          <a:prstGeom prst="rect">
            <a:avLst/>
          </a:prstGeom>
          <a:noFill/>
        </p:spPr>
        <p:txBody>
          <a:bodyPr wrap="square" lIns="0" tIns="0" rIns="0" bIns="0" anchor="t"/>
          <a:lstStyle/>
          <a:p>
            <a:pPr algn="l">
              <a:buNone/>
            </a:pPr>
            <a:r>
              <a:rPr lang="de-DE" sz="1100" spc="200" dirty="0">
                <a:solidFill>
                  <a:srgbClr val="D2BB91"/>
                </a:solidFill>
              </a:rPr>
              <a:t>STAND</a:t>
            </a:r>
          </a:p>
          <a:p>
            <a:pPr algn="l">
              <a:spcBef>
                <a:spcPts val="300"/>
              </a:spcBef>
              <a:buNone/>
            </a:pPr>
            <a:r>
              <a:rPr lang="de-DE" sz="1600" dirty="0">
                <a:solidFill>
                  <a:srgbClr val="EDE8DC"/>
                </a:solidFill>
              </a:rPr>
              <a:t>August 2026</a:t>
            </a:r>
          </a:p>
        </p:txBody>
      </p:sp>
      <p:sp>
        <p:nvSpPr>
          <p:cNvPr id="530" name="Kantenfortsatz"/>
          <p:cNvSpPr/>
          <p:nvPr/>
        </p:nvSpPr>
        <p:spPr>
          <a:xfrm>
            <a:off x="12103100" y="4229100"/>
            <a:ext cx="38100" cy="2628900"/>
          </a:xfrm>
          <a:prstGeom prst="rect">
            <a:avLst/>
          </a:prstGeom>
          <a:solidFill>
            <a:srgbClr val="C2A36B"/>
          </a:solidFill>
          <a:ln>
            <a:noFill/>
          </a:ln>
        </p:spPr>
        <p:txBody>
          <a:bodyPr/>
          <a:lstStyle/>
          <a:p>
            <a:endParaRPr lang="de-DE">
              <a:solidFill>
                <a:srgbClr val="C2A36B"/>
              </a:solidFill>
            </a:endParaRPr>
          </a:p>
        </p:txBody>
      </p:sp>
      <p:sp>
        <p:nvSpPr>
          <p:cNvPr id="531" name="Bandzitat"/>
          <p:cNvSpPr txBox="1"/>
          <p:nvPr/>
        </p:nvSpPr>
        <p:spPr>
          <a:xfrm>
            <a:off x="1054100" y="5740400"/>
            <a:ext cx="8890000" cy="330200"/>
          </a:xfrm>
          <a:prstGeom prst="rect">
            <a:avLst/>
          </a:prstGeom>
          <a:noFill/>
        </p:spPr>
        <p:txBody>
          <a:bodyPr wrap="square" lIns="0" tIns="0" rIns="0" bIns="0" anchor="t"/>
          <a:lstStyle/>
          <a:p>
            <a:pPr algn="l">
              <a:buNone/>
            </a:pPr>
            <a:r>
              <a:rPr lang="de-DE" sz="1500" i="1" dirty="0">
                <a:solidFill>
                  <a:srgbClr val="D2BB91"/>
                </a:solidFill>
              </a:rPr>
              <a:t>„All trading is ultimately discretionary.“ – Ed Seykota</a:t>
            </a:r>
          </a:p>
        </p:txBody>
      </p:sp>
      <p:sp>
        <p:nvSpPr>
          <p:cNvPr id="540" name="Klassifizierung"/>
          <p:cNvSpPr txBox="1"/>
          <p:nvPr/>
        </p:nvSpPr>
        <p:spPr>
          <a:xfrm>
            <a:off x="1054100" y="6375400"/>
            <a:ext cx="6350000" cy="254000"/>
          </a:xfrm>
          <a:prstGeom prst="rect">
            <a:avLst/>
          </a:prstGeom>
          <a:noFill/>
        </p:spPr>
        <p:txBody>
          <a:bodyPr wrap="square" lIns="0" tIns="0" rIns="0" bIns="0" anchor="t"/>
          <a:lstStyle/>
          <a:p>
            <a:pPr algn="l">
              <a:buNone/>
            </a:pPr>
            <a:r>
              <a:rPr lang="de-DE" sz="1100" spc="200" dirty="0">
                <a:solidFill>
                  <a:srgbClr val="7E8899"/>
                </a:solidFill>
              </a:rPr>
              <a:t>DOKUMENTATION EINER HANDELSSTRATEGIE</a:t>
            </a:r>
          </a:p>
        </p:txBody>
      </p:sp>
    </p:spTree>
    <p:extLst>
      <p:ext uri="{BB962C8B-B14F-4D97-AF65-F5344CB8AC3E}">
        <p14:creationId xmlns:p14="http://schemas.microsoft.com/office/powerpoint/2010/main" val="3684746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C896E-36FB-60FD-E03C-0F7D005A5C0B}"/>
              </a:ext>
            </a:extLst>
          </p:cNvPr>
          <p:cNvSpPr>
            <a:spLocks noGrp="1"/>
          </p:cNvSpPr>
          <p:nvPr>
            <p:ph type="title"/>
          </p:nvPr>
        </p:nvSpPr>
        <p:spPr/>
        <p:txBody>
          <a:bodyPr/>
          <a:lstStyle/>
          <a:p>
            <a:r>
              <a:rPr lang="de-DE" dirty="0"/>
              <a:t>Wertentwicklung und Rücksetzer seit Auflage</a:t>
            </a:r>
          </a:p>
        </p:txBody>
      </p:sp>
      <p:sp>
        <p:nvSpPr>
          <p:cNvPr id="8" name="Quelle">
            <a:extLst>
              <a:ext uri="{FF2B5EF4-FFF2-40B4-BE49-F238E27FC236}">
                <a16:creationId xmlns:a16="http://schemas.microsoft.com/office/drawing/2014/main" id="{FD96F92F-2B0A-EA45-AD97-DA493FE88EA4}"/>
              </a:ext>
            </a:extLst>
          </p:cNvPr>
          <p:cNvSpPr txBox="1"/>
          <p:nvPr/>
        </p:nvSpPr>
        <p:spPr>
          <a:xfrm>
            <a:off x="1054100" y="5892800"/>
            <a:ext cx="10083800" cy="254000"/>
          </a:xfrm>
          <a:prstGeom prst="rect">
            <a:avLst/>
          </a:prstGeom>
          <a:noFill/>
        </p:spPr>
        <p:txBody>
          <a:bodyPr vertOverflow="overflow" vert="horz" wrap="square" rtlCol="0" anchor="t">
            <a:noAutofit/>
          </a:bodyPr>
          <a:lstStyle/>
          <a:p>
            <a:pPr algn="l">
              <a:lnSpc>
                <a:spcPct val="102000"/>
              </a:lnSpc>
              <a:buNone/>
            </a:pPr>
            <a:r>
              <a:rPr lang="de-DE" sz="1000" b="1" dirty="0">
                <a:solidFill>
                  <a:srgbClr val="4F5157"/>
                </a:solidFill>
              </a:rPr>
              <a:t>¹ Intramonatlich auf Tagesbasis; das untere Panel zeigt Monatsbasis (-27.4 % im Januar 2024). Quelle: eigene Strategiehistorie und eigene Auswertung, Stand 28.08.2026. Vergangene Wertentwicklung ist kein Indikator für künftige Ergebnisse.</a:t>
            </a:r>
          </a:p>
        </p:txBody>
      </p:sp>
      <p:graphicFrame>
        <p:nvGraphicFramePr>
          <p:cNvPr id="900" name="Wertentwicklungschart" descr="Liniendiagramm der indexierten Wertentwicklung von Dezember 2020 bis August 2026, Start bei 100 am 13.11.2020. Der Index steigt bis November 2021 auf rund 147, fällt bis Januar 2024 auf rund 107 und erreicht im September 2025 mit rund 233 den Höchststand. Der letzte Wert liegt bei 203,3."/>
          <p:cNvGraphicFramePr/>
          <p:nvPr/>
        </p:nvGraphicFramePr>
        <p:xfrm>
          <a:off x="1054100" y="1498600"/>
          <a:ext cx="10083800" cy="2286000"/>
        </p:xfrm>
        <a:graphic>
          <a:graphicData uri="http://schemas.openxmlformats.org/drawingml/2006/chart">
            <c:chart xmlns:c="http://schemas.openxmlformats.org/drawingml/2006/chart" xmlns:r="http://schemas.openxmlformats.org/officeDocument/2006/relationships" r:id="rId2"/>
          </a:graphicData>
        </a:graphic>
      </p:graphicFrame>
      <p:sp>
        <p:nvSpPr>
          <p:cNvPr id="9" name="Kicker">
            <a:extLst>
              <a:ext uri="{FF2B5EF4-FFF2-40B4-BE49-F238E27FC236}">
                <a16:creationId xmlns:a16="http://schemas.microsoft.com/office/drawing/2014/main" id="{303CBD7A-06A5-8F43-B705-C1D944A9934F}"/>
              </a:ext>
            </a:extLst>
          </p:cNvPr>
          <p:cNvSpPr txBox="1"/>
          <p:nvPr/>
        </p:nvSpPr>
        <p:spPr>
          <a:xfrm>
            <a:off x="1054100" y="1219200"/>
            <a:ext cx="10083800" cy="330200"/>
          </a:xfrm>
          <a:prstGeom prst="rect">
            <a:avLst/>
          </a:prstGeom>
          <a:noFill/>
        </p:spPr>
        <p:txBody>
          <a:bodyPr vertOverflow="overflow" vert="horz" wrap="square" rtlCol="0" anchor="t">
            <a:noAutofit/>
          </a:bodyPr>
          <a:lstStyle/>
          <a:p>
            <a:pPr algn="l">
              <a:buNone/>
            </a:pPr>
            <a:r>
              <a:rPr lang="de-DE" sz="1400" dirty="0">
                <a:solidFill>
                  <a:srgbClr val="4F5157"/>
                </a:solidFill>
              </a:rPr>
              <a:t>Oben: Verlauf indexiert, 100 = Auflage am 13.11.2020. Unten: Abstand zum bisherigen Höchststand, gleiche Zeitachse.</a:t>
            </a:r>
          </a:p>
        </p:txBody>
      </p:sp>
      <p:sp>
        <p:nvSpPr>
          <p:cNvPr id="10" name="KPI1">
            <a:extLst>
              <a:ext uri="{FF2B5EF4-FFF2-40B4-BE49-F238E27FC236}">
                <a16:creationId xmlns:a16="http://schemas.microsoft.com/office/drawing/2014/main" id="{D75E92E5-D4DC-1A49-8C9D-9A304C529BC4}"/>
              </a:ext>
            </a:extLst>
          </p:cNvPr>
          <p:cNvSpPr/>
          <p:nvPr/>
        </p:nvSpPr>
        <p:spPr>
          <a:xfrm>
            <a:off x="1054100" y="5232400"/>
            <a:ext cx="1595966" cy="5842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lnSpc>
                <a:spcPct val="88000"/>
              </a:lnSpc>
              <a:buNone/>
            </a:pPr>
            <a:r>
              <a:rPr lang="de-DE" sz="1800" b="1" dirty="0">
                <a:solidFill>
                  <a:srgbClr val="070B18"/>
                </a:solidFill>
              </a:rPr>
              <a:t>+119.0 %</a:t>
            </a:r>
          </a:p>
          <a:p>
            <a:pPr algn="l">
              <a:lnSpc>
                <a:spcPct val="88000"/>
              </a:lnSpc>
              <a:buNone/>
            </a:pPr>
            <a:r>
              <a:rPr lang="de-DE" sz="1400" dirty="0">
                <a:solidFill>
                  <a:srgbClr val="4F5157"/>
                </a:solidFill>
              </a:rPr>
              <a:t>Gesamtrendite</a:t>
            </a:r>
          </a:p>
        </p:txBody>
      </p:sp>
      <p:sp>
        <p:nvSpPr>
          <p:cNvPr id="11" name="KPI2">
            <a:extLst>
              <a:ext uri="{FF2B5EF4-FFF2-40B4-BE49-F238E27FC236}">
                <a16:creationId xmlns:a16="http://schemas.microsoft.com/office/drawing/2014/main" id="{7BDE9585-4A4B-E843-90B0-73E871940889}"/>
              </a:ext>
            </a:extLst>
          </p:cNvPr>
          <p:cNvSpPr/>
          <p:nvPr/>
        </p:nvSpPr>
        <p:spPr>
          <a:xfrm>
            <a:off x="2751667" y="5232400"/>
            <a:ext cx="1595966" cy="5842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lnSpc>
                <a:spcPct val="88000"/>
              </a:lnSpc>
              <a:buNone/>
            </a:pPr>
            <a:r>
              <a:rPr lang="de-DE" sz="1800" b="1" dirty="0">
                <a:solidFill>
                  <a:srgbClr val="070B18"/>
                </a:solidFill>
              </a:rPr>
              <a:t>14.6 %</a:t>
            </a:r>
          </a:p>
          <a:p>
            <a:pPr algn="l">
              <a:lnSpc>
                <a:spcPct val="88000"/>
              </a:lnSpc>
              <a:buNone/>
            </a:pPr>
            <a:r>
              <a:rPr lang="de-DE" sz="1400" dirty="0">
                <a:solidFill>
                  <a:srgbClr val="4F5157"/>
                </a:solidFill>
              </a:rPr>
              <a:t>Rendite p. a.</a:t>
            </a:r>
          </a:p>
        </p:txBody>
      </p:sp>
      <p:sp>
        <p:nvSpPr>
          <p:cNvPr id="12" name="KPI3">
            <a:extLst>
              <a:ext uri="{FF2B5EF4-FFF2-40B4-BE49-F238E27FC236}">
                <a16:creationId xmlns:a16="http://schemas.microsoft.com/office/drawing/2014/main" id="{675B9667-5585-B749-B3EA-8F52B1803A7B}"/>
              </a:ext>
            </a:extLst>
          </p:cNvPr>
          <p:cNvSpPr/>
          <p:nvPr/>
        </p:nvSpPr>
        <p:spPr>
          <a:xfrm>
            <a:off x="4449233" y="5232400"/>
            <a:ext cx="1595966" cy="5842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lnSpc>
                <a:spcPct val="88000"/>
              </a:lnSpc>
              <a:buNone/>
            </a:pPr>
            <a:r>
              <a:rPr lang="de-DE" sz="1800" b="1" dirty="0">
                <a:solidFill>
                  <a:srgbClr val="070B18"/>
                </a:solidFill>
              </a:rPr>
              <a:t>27.8 %</a:t>
            </a:r>
          </a:p>
          <a:p>
            <a:pPr algn="l">
              <a:lnSpc>
                <a:spcPct val="88000"/>
              </a:lnSpc>
              <a:buNone/>
            </a:pPr>
            <a:r>
              <a:rPr lang="de-DE" sz="1400" dirty="0">
                <a:solidFill>
                  <a:srgbClr val="4F5157"/>
                </a:solidFill>
              </a:rPr>
              <a:t>Volatilität p. a.</a:t>
            </a:r>
          </a:p>
        </p:txBody>
      </p:sp>
      <p:sp>
        <p:nvSpPr>
          <p:cNvPr id="13" name="KPI4">
            <a:extLst>
              <a:ext uri="{FF2B5EF4-FFF2-40B4-BE49-F238E27FC236}">
                <a16:creationId xmlns:a16="http://schemas.microsoft.com/office/drawing/2014/main" id="{F8007293-4FD7-3342-9822-718E09D489BA}"/>
              </a:ext>
            </a:extLst>
          </p:cNvPr>
          <p:cNvSpPr/>
          <p:nvPr/>
        </p:nvSpPr>
        <p:spPr>
          <a:xfrm>
            <a:off x="6146800" y="5232400"/>
            <a:ext cx="1595966" cy="5842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lnSpc>
                <a:spcPct val="88000"/>
              </a:lnSpc>
              <a:buNone/>
            </a:pPr>
            <a:r>
              <a:rPr lang="de-DE" sz="1800" b="1" dirty="0">
                <a:solidFill>
                  <a:srgbClr val="070B18"/>
                </a:solidFill>
              </a:rPr>
              <a:t>-46.4 %</a:t>
            </a:r>
            <a:r>
              <a:rPr lang="de-DE" sz="1800" b="1" baseline="30000" dirty="0">
                <a:solidFill>
                  <a:srgbClr val="070B18"/>
                </a:solidFill>
              </a:rPr>
              <a:t>1</a:t>
            </a:r>
          </a:p>
          <a:p>
            <a:pPr algn="l">
              <a:lnSpc>
                <a:spcPct val="88000"/>
              </a:lnSpc>
              <a:buNone/>
            </a:pPr>
            <a:r>
              <a:rPr lang="de-DE" sz="1400" dirty="0">
                <a:solidFill>
                  <a:srgbClr val="4F5157"/>
                </a:solidFill>
              </a:rPr>
              <a:t>max. Drawdown</a:t>
            </a:r>
          </a:p>
        </p:txBody>
      </p:sp>
      <p:sp>
        <p:nvSpPr>
          <p:cNvPr id="14" name="KPI5">
            <a:extLst>
              <a:ext uri="{FF2B5EF4-FFF2-40B4-BE49-F238E27FC236}">
                <a16:creationId xmlns:a16="http://schemas.microsoft.com/office/drawing/2014/main" id="{04ECA50A-C1D7-5B4C-BC21-D7EF1021B47D}"/>
              </a:ext>
            </a:extLst>
          </p:cNvPr>
          <p:cNvSpPr/>
          <p:nvPr/>
        </p:nvSpPr>
        <p:spPr>
          <a:xfrm>
            <a:off x="7844367" y="5232400"/>
            <a:ext cx="1595966" cy="5842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lnSpc>
                <a:spcPct val="88000"/>
              </a:lnSpc>
              <a:buNone/>
            </a:pPr>
            <a:r>
              <a:rPr lang="de-DE" sz="1800" b="1" dirty="0">
                <a:solidFill>
                  <a:srgbClr val="070B18"/>
                </a:solidFill>
              </a:rPr>
              <a:t>0.63</a:t>
            </a:r>
          </a:p>
          <a:p>
            <a:pPr algn="l">
              <a:lnSpc>
                <a:spcPct val="88000"/>
              </a:lnSpc>
              <a:buNone/>
            </a:pPr>
            <a:r>
              <a:rPr lang="de-DE" sz="1400" dirty="0">
                <a:solidFill>
                  <a:srgbClr val="4F5157"/>
                </a:solidFill>
              </a:rPr>
              <a:t>Sharpe</a:t>
            </a:r>
          </a:p>
        </p:txBody>
      </p:sp>
      <p:sp>
        <p:nvSpPr>
          <p:cNvPr id="15" name="KPI6">
            <a:extLst>
              <a:ext uri="{FF2B5EF4-FFF2-40B4-BE49-F238E27FC236}">
                <a16:creationId xmlns:a16="http://schemas.microsoft.com/office/drawing/2014/main" id="{55571D86-362B-7F4E-AA7E-55340858D79D}"/>
              </a:ext>
            </a:extLst>
          </p:cNvPr>
          <p:cNvSpPr/>
          <p:nvPr/>
        </p:nvSpPr>
        <p:spPr>
          <a:xfrm>
            <a:off x="9541933" y="5232400"/>
            <a:ext cx="1595966" cy="5842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lnSpc>
                <a:spcPct val="88000"/>
              </a:lnSpc>
              <a:buNone/>
            </a:pPr>
            <a:r>
              <a:rPr lang="de-DE" sz="1800" b="1" dirty="0">
                <a:solidFill>
                  <a:srgbClr val="070B18"/>
                </a:solidFill>
              </a:rPr>
              <a:t>0.97</a:t>
            </a:r>
          </a:p>
          <a:p>
            <a:pPr algn="l">
              <a:lnSpc>
                <a:spcPct val="88000"/>
              </a:lnSpc>
              <a:buNone/>
            </a:pPr>
            <a:r>
              <a:rPr lang="de-DE" sz="1400" dirty="0">
                <a:solidFill>
                  <a:srgbClr val="4F5157"/>
                </a:solidFill>
              </a:rPr>
              <a:t>Sortino</a:t>
            </a:r>
          </a:p>
        </p:txBody>
      </p:sp>
      <p:graphicFrame>
        <p:nvGraphicFramePr>
          <p:cNvPr id="907" name="Drawdownpanel" descr="Flächendiagramm des Abstands zum bisherigen Höchststand auf Monatsbasis, Skala 0 bis minus 30 Prozent. Tiefster Monatswert minus 27,4 Prozent im Januar 2024, weitere Tiefs bei minus 26,4 Prozent im April 2026 und minus 25,5 Prozent im Oktober 2023. Der letzte Wert liegt bei minus 12,7 Prozent."/>
          <p:cNvGraphicFramePr/>
          <p:nvPr/>
        </p:nvGraphicFramePr>
        <p:xfrm>
          <a:off x="1054100" y="3937000"/>
          <a:ext cx="10083800" cy="1193800"/>
        </p:xfrm>
        <a:graphic>
          <a:graphicData uri="http://schemas.openxmlformats.org/drawingml/2006/chart">
            <c:chart xmlns:c="http://schemas.openxmlformats.org/drawingml/2006/chart" xmlns:r="http://schemas.openxmlformats.org/officeDocument/2006/relationships" r:id="rId3"/>
          </a:graphicData>
        </a:graphic>
      </p:graphicFrame>
      <p:sp>
        <p:nvSpPr>
          <p:cNvPr id="3" name="Endwert">
            <a:extLst>
              <a:ext uri="{FF2B5EF4-FFF2-40B4-BE49-F238E27FC236}">
                <a16:creationId xmlns:a16="http://schemas.microsoft.com/office/drawing/2014/main" id="{350306DA-A0DB-3643-900D-82D85755D29B}"/>
              </a:ext>
            </a:extLst>
          </p:cNvPr>
          <p:cNvSpPr txBox="1"/>
          <p:nvPr/>
        </p:nvSpPr>
        <p:spPr>
          <a:xfrm>
            <a:off x="10339916" y="1727200"/>
            <a:ext cx="635000" cy="203200"/>
          </a:xfrm>
          <a:prstGeom prst="rect">
            <a:avLst/>
          </a:prstGeom>
          <a:noFill/>
        </p:spPr>
        <p:txBody>
          <a:bodyPr vertOverflow="overflow" vert="horz" wrap="none" rtlCol="0" anchor="t">
            <a:noAutofit/>
          </a:bodyPr>
          <a:lstStyle/>
          <a:p>
            <a:pPr algn="l"/>
            <a:r>
              <a:rPr lang="en-US" sz="1400" b="1" dirty="0">
                <a:solidFill>
                  <a:srgbClr val="070B18"/>
                </a:solidFill>
              </a:rPr>
              <a:t>219.0</a:t>
            </a:r>
          </a:p>
        </p:txBody>
      </p:sp>
    </p:spTree>
    <p:extLst>
      <p:ext uri="{BB962C8B-B14F-4D97-AF65-F5344CB8AC3E}">
        <p14:creationId xmlns:p14="http://schemas.microsoft.com/office/powerpoint/2010/main" val="3386169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37B99-1D12-AEDA-8841-132E355365A7}"/>
              </a:ext>
            </a:extLst>
          </p:cNvPr>
          <p:cNvSpPr>
            <a:spLocks noGrp="1"/>
          </p:cNvSpPr>
          <p:nvPr>
            <p:ph type="title"/>
          </p:nvPr>
        </p:nvSpPr>
        <p:spPr/>
        <p:txBody>
          <a:bodyPr/>
          <a:lstStyle/>
          <a:p>
            <a:r>
              <a:rPr lang="de-DE" dirty="0"/>
              <a:t>Rollierende 12-Monatsperformance</a:t>
            </a:r>
          </a:p>
        </p:txBody>
      </p:sp>
      <p:sp>
        <p:nvSpPr>
          <p:cNvPr id="4" name="Kicker">
            <a:extLst>
              <a:ext uri="{FF2B5EF4-FFF2-40B4-BE49-F238E27FC236}">
                <a16:creationId xmlns:a16="http://schemas.microsoft.com/office/drawing/2014/main" id="{73B2032F-6DAE-1641-BA60-1657EAB9C18B}"/>
              </a:ext>
            </a:extLst>
          </p:cNvPr>
          <p:cNvSpPr txBox="1"/>
          <p:nvPr/>
        </p:nvSpPr>
        <p:spPr>
          <a:xfrm>
            <a:off x="1054100" y="1219200"/>
            <a:ext cx="10083800" cy="330200"/>
          </a:xfrm>
          <a:prstGeom prst="rect">
            <a:avLst/>
          </a:prstGeom>
          <a:noFill/>
        </p:spPr>
        <p:txBody>
          <a:bodyPr vertOverflow="overflow" vert="horz" wrap="square" rtlCol="0" anchor="t">
            <a:noAutofit/>
          </a:bodyPr>
          <a:lstStyle/>
          <a:p>
            <a:pPr algn="l">
              <a:buNone/>
            </a:pPr>
            <a:r>
              <a:rPr lang="de-DE" sz="1400" dirty="0">
                <a:solidFill>
                  <a:srgbClr val="4F5157"/>
                </a:solidFill>
              </a:rPr>
              <a:t>Rendite über jeweils die vorangegangenen zwölf Monate, 58 überlappende Fenster von Nov 2021 bis Aug 2026.</a:t>
            </a:r>
          </a:p>
        </p:txBody>
      </p:sp>
      <p:sp>
        <p:nvSpPr>
          <p:cNvPr id="5" name="Takeaway">
            <a:extLst>
              <a:ext uri="{FF2B5EF4-FFF2-40B4-BE49-F238E27FC236}">
                <a16:creationId xmlns:a16="http://schemas.microsoft.com/office/drawing/2014/main" id="{56EAC14E-27E7-7A47-B987-1E49A1144419}"/>
              </a:ext>
            </a:extLst>
          </p:cNvPr>
          <p:cNvSpPr/>
          <p:nvPr/>
        </p:nvSpPr>
        <p:spPr>
          <a:xfrm>
            <a:off x="1054100" y="4724400"/>
            <a:ext cx="10083800" cy="7366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buNone/>
            </a:pPr>
            <a:r>
              <a:rPr lang="de-DE" sz="1500" b="1" dirty="0">
                <a:solidFill>
                  <a:srgbClr val="070B18"/>
                </a:solidFill>
              </a:rPr>
              <a:t>21 von 58 Zwölfmonatsfenstern waren negativ. </a:t>
            </a:r>
            <a:r>
              <a:rPr lang="de-DE" sz="1500" dirty="0">
                <a:solidFill>
                  <a:srgbClr val="070B18"/>
                </a:solidFill>
              </a:rPr>
              <a:t>Die Spanne reicht von -18.5 % im Dec 2022 bis +94.8 % im Nov 2024. Längere Schwächephasen gehören zum Profil dieser Strategie und sind kein Ausnahmezustand.</a:t>
            </a:r>
          </a:p>
        </p:txBody>
      </p:sp>
      <p:sp>
        <p:nvSpPr>
          <p:cNvPr id="6" name="Quelle">
            <a:extLst>
              <a:ext uri="{FF2B5EF4-FFF2-40B4-BE49-F238E27FC236}">
                <a16:creationId xmlns:a16="http://schemas.microsoft.com/office/drawing/2014/main" id="{5938D33B-CE4D-6B49-B976-8049F2E03015}"/>
              </a:ext>
            </a:extLst>
          </p:cNvPr>
          <p:cNvSpPr txBox="1"/>
          <p:nvPr/>
        </p:nvSpPr>
        <p:spPr>
          <a:xfrm>
            <a:off x="1054100" y="5740400"/>
            <a:ext cx="10083800" cy="381000"/>
          </a:xfrm>
          <a:prstGeom prst="rect">
            <a:avLst/>
          </a:prstGeom>
          <a:noFill/>
        </p:spPr>
        <p:txBody>
          <a:bodyPr vertOverflow="overflow" vert="horz" wrap="square" rtlCol="0" anchor="t">
            <a:noAutofit/>
          </a:bodyPr>
          <a:lstStyle/>
          <a:p>
            <a:pPr algn="l">
              <a:lnSpc>
                <a:spcPct val="104000"/>
              </a:lnSpc>
              <a:buNone/>
            </a:pPr>
            <a:r>
              <a:rPr lang="de-DE" sz="1000" dirty="0">
                <a:solidFill>
                  <a:srgbClr val="4F5157"/>
                </a:solidFill>
              </a:rPr>
              <a:t>Quelle: eigene Auswertung der Strategiehistorie; aus Monatsschlusskursen verkettet, Monatsende zu Monatsende. Letzter Wert: Sep 2025 bis Aug 2026 +1.0 %.</a:t>
            </a:r>
          </a:p>
        </p:txBody>
      </p:sp>
      <p:graphicFrame>
        <p:nvGraphicFramePr>
          <p:cNvPr id="910" name="Rollierend12M" descr="Säulendiagramm der rollierenden 12-Monats-Rendite von November 2021 bis August 2026, 58 Zwölfmonatsfenster. Maximum plus 94,8 Prozent im November 2024, Minimum minus 18,5 Prozent im Dezember 2022. 22 der 58 Fenster schlossen negativ."/>
          <p:cNvGraphicFramePr/>
          <p:nvPr/>
        </p:nvGraphicFramePr>
        <p:xfrm>
          <a:off x="1054100" y="1574800"/>
          <a:ext cx="10083800" cy="304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05391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9C6E-B4F2-577E-7EDD-ECEEF52E553B}"/>
              </a:ext>
            </a:extLst>
          </p:cNvPr>
          <p:cNvSpPr>
            <a:spLocks noGrp="1"/>
          </p:cNvSpPr>
          <p:nvPr>
            <p:ph type="title"/>
          </p:nvPr>
        </p:nvSpPr>
        <p:spPr/>
        <p:txBody>
          <a:bodyPr/>
          <a:lstStyle/>
          <a:p>
            <a:r>
              <a:rPr lang="de-DE" dirty="0"/>
              <a:t>„Ride your winners, cut your losses!“</a:t>
            </a:r>
          </a:p>
        </p:txBody>
      </p:sp>
      <p:sp>
        <p:nvSpPr>
          <p:cNvPr id="4" name="Takeaway" descr="Hinweisfeld mit der Kernaussage zur Haltedauer.">
            <a:extLst>
              <a:ext uri="{FF2B5EF4-FFF2-40B4-BE49-F238E27FC236}">
                <a16:creationId xmlns:a16="http://schemas.microsoft.com/office/drawing/2014/main" id="{F236C639-F9F7-8E40-AB41-1FD49B423761}"/>
              </a:ext>
            </a:extLst>
          </p:cNvPr>
          <p:cNvSpPr/>
          <p:nvPr/>
        </p:nvSpPr>
        <p:spPr>
          <a:xfrm>
            <a:off x="1054100" y="4724400"/>
            <a:ext cx="10083800" cy="7366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buNone/>
            </a:pPr>
            <a:r>
              <a:rPr lang="de-DE" sz="1500" b="1" dirty="0">
                <a:solidFill>
                  <a:srgbClr val="070B18"/>
                </a:solidFill>
              </a:rPr>
              <a:t>Monoton über alle sechs Haltedauerklassen: </a:t>
            </a:r>
            <a:r>
              <a:rPr lang="de-DE" sz="1500" dirty="0">
                <a:solidFill>
                  <a:srgbClr val="070B18"/>
                </a:solidFill>
              </a:rPr>
              <a:t>Je länger eine Position gehalten wird, desto höher Trefferquote und Ergebnis. </a:t>
            </a:r>
          </a:p>
        </p:txBody>
      </p:sp>
      <p:sp>
        <p:nvSpPr>
          <p:cNvPr id="5" name="Quelle">
            <a:extLst>
              <a:ext uri="{FF2B5EF4-FFF2-40B4-BE49-F238E27FC236}">
                <a16:creationId xmlns:a16="http://schemas.microsoft.com/office/drawing/2014/main" id="{88AD7678-7DF9-CD4A-B374-99C8A0F62619}"/>
              </a:ext>
            </a:extLst>
          </p:cNvPr>
          <p:cNvSpPr txBox="1"/>
          <p:nvPr/>
        </p:nvSpPr>
        <p:spPr>
          <a:xfrm>
            <a:off x="1054100" y="5740400"/>
            <a:ext cx="10083800" cy="406400"/>
          </a:xfrm>
          <a:prstGeom prst="rect">
            <a:avLst/>
          </a:prstGeom>
          <a:noFill/>
        </p:spPr>
        <p:txBody>
          <a:bodyPr vertOverflow="overflow" vert="horz" wrap="square" rtlCol="0" anchor="t">
            <a:noAutofit/>
          </a:bodyPr>
          <a:lstStyle/>
          <a:p>
            <a:pPr algn="l">
              <a:lnSpc>
                <a:spcPct val="104000"/>
              </a:lnSpc>
              <a:buNone/>
            </a:pPr>
            <a:r>
              <a:rPr lang="de-DE" sz="1000" dirty="0">
                <a:solidFill>
                  <a:srgbClr val="4F5157"/>
                </a:solidFill>
              </a:rPr>
              <a:t>Quelle: eigene Auswertung der Strategiehistorie; 1.378 abgeschlossene Rundtrips vom 18.12.2020 bis 28.08.2026, gleichgewichtet je Trade, ohne Positionsgrößen.</a:t>
            </a:r>
          </a:p>
        </p:txBody>
      </p:sp>
      <p:graphicFrame>
        <p:nvGraphicFramePr>
          <p:cNvPr id="903" name="Haltedauerchart" descr="Balkendiagramm: durchschnittliches Ergebnis je Trade nach Haltedauerklasse. Intraday minus 3,4 Prozent bei 18 Prozent Trefferquote und 528 Trades; 1 Tag minus 2,9 Prozent bei 25 Prozent und 145 Trades; 2 bis 3 Tage plus 0,8 Prozent bei 35 Prozent und 185 Trades; 4 bis 7 Tage plus 3,1 Prozent bei 36 Prozent und 184 Trades; 8 bis 21 Tage plus 3,5 Prozent bei 46 Prozent und 211 Trades; über 21 Tage plus 7,7 Prozent bei 58 Prozent und 125 Trades."/>
          <p:cNvGraphicFramePr/>
          <p:nvPr/>
        </p:nvGraphicFramePr>
        <p:xfrm>
          <a:off x="1054100" y="1574800"/>
          <a:ext cx="10083800" cy="3048000"/>
        </p:xfrm>
        <a:graphic>
          <a:graphicData uri="http://schemas.openxmlformats.org/drawingml/2006/chart">
            <c:chart xmlns:c="http://schemas.openxmlformats.org/drawingml/2006/chart" xmlns:r="http://schemas.openxmlformats.org/officeDocument/2006/relationships" r:id="rId2"/>
          </a:graphicData>
        </a:graphic>
      </p:graphicFrame>
      <p:sp>
        <p:nvSpPr>
          <p:cNvPr id="7" name="Kicker">
            <a:extLst>
              <a:ext uri="{FF2B5EF4-FFF2-40B4-BE49-F238E27FC236}">
                <a16:creationId xmlns:a16="http://schemas.microsoft.com/office/drawing/2014/main" id="{A9071615-F56A-884D-9D6A-1E807CC4DF88}"/>
              </a:ext>
            </a:extLst>
          </p:cNvPr>
          <p:cNvSpPr txBox="1"/>
          <p:nvPr/>
        </p:nvSpPr>
        <p:spPr>
          <a:xfrm>
            <a:off x="1054100" y="1219200"/>
            <a:ext cx="10083800" cy="330200"/>
          </a:xfrm>
          <a:prstGeom prst="rect">
            <a:avLst/>
          </a:prstGeom>
          <a:noFill/>
        </p:spPr>
        <p:txBody>
          <a:bodyPr vertOverflow="overflow" vert="horz" wrap="square" rtlCol="0" anchor="t">
            <a:noAutofit/>
          </a:bodyPr>
          <a:lstStyle/>
          <a:p>
            <a:pPr algn="l">
              <a:buNone/>
            </a:pPr>
            <a:r>
              <a:rPr lang="de-DE" sz="1400" dirty="0">
                <a:solidFill>
                  <a:srgbClr val="4F5157"/>
                </a:solidFill>
              </a:rPr>
              <a:t>Ø Ergebnis je Trade in Prozent; Trefferquote und Fallzahl je Klasse in der Achsenbeschriftung.</a:t>
            </a:r>
          </a:p>
        </p:txBody>
      </p:sp>
    </p:spTree>
    <p:extLst>
      <p:ext uri="{BB962C8B-B14F-4D97-AF65-F5344CB8AC3E}">
        <p14:creationId xmlns:p14="http://schemas.microsoft.com/office/powerpoint/2010/main" val="606085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A6DAA-83F7-540C-D07C-E54C6E329D67}"/>
              </a:ext>
            </a:extLst>
          </p:cNvPr>
          <p:cNvSpPr>
            <a:spLocks noGrp="1"/>
          </p:cNvSpPr>
          <p:nvPr>
            <p:ph type="title"/>
          </p:nvPr>
        </p:nvSpPr>
        <p:spPr/>
        <p:txBody>
          <a:bodyPr/>
          <a:lstStyle/>
          <a:p>
            <a:r>
              <a:rPr lang="de-DE" dirty="0"/>
              <a:t>Die Ergebnisse sind nicht normalverteilt</a:t>
            </a:r>
          </a:p>
        </p:txBody>
      </p:sp>
      <p:sp>
        <p:nvSpPr>
          <p:cNvPr id="4" name="Text Placeholder 3">
            <a:extLst>
              <a:ext uri="{FF2B5EF4-FFF2-40B4-BE49-F238E27FC236}">
                <a16:creationId xmlns:a16="http://schemas.microsoft.com/office/drawing/2014/main" id="{FA24F589-FC18-DC4B-E49B-12416F144F59}"/>
              </a:ext>
            </a:extLst>
          </p:cNvPr>
          <p:cNvSpPr>
            <a:spLocks noGrp="1"/>
          </p:cNvSpPr>
          <p:nvPr>
            <p:ph type="body" idx="2"/>
          </p:nvPr>
        </p:nvSpPr>
        <p:spPr>
          <a:xfrm>
            <a:off x="6959600" y="1574800"/>
            <a:ext cx="4178300" cy="3708400"/>
          </a:xfrm>
        </p:spPr>
        <p:txBody>
          <a:bodyPr/>
          <a:lstStyle/>
          <a:p>
            <a:pPr marL="0" indent="0">
              <a:spcBef>
                <a:spcPts val="700"/>
              </a:spcBef>
              <a:buNone/>
            </a:pPr>
            <a:r>
              <a:rPr lang="de-DE" sz="1600" b="1" dirty="0">
                <a:solidFill>
                  <a:srgbClr val="070B18"/>
                </a:solidFill>
              </a:rPr>
              <a:t>Spitzer als das Modell</a:t>
            </a:r>
          </a:p>
          <a:p>
            <a:pPr marL="200025" indent="-200025">
              <a:lnSpc>
                <a:spcPct val="100000"/>
              </a:lnSpc>
              <a:spcBef>
                <a:spcPts val="200"/>
              </a:spcBef>
              <a:buFont typeface="Arial"/>
              <a:buChar char="•"/>
            </a:pPr>
            <a:r>
              <a:rPr lang="de-DE" sz="1500" dirty="0">
                <a:solidFill>
                  <a:srgbClr val="070B18"/>
                </a:solidFill>
              </a:rPr>
              <a:t>91.4 % aller Trades liegen innerhalb einer Standardabweichung. Bei einer Normalverteilung wären es 68.3 %.</a:t>
            </a:r>
          </a:p>
          <a:p>
            <a:pPr marL="0" indent="0">
              <a:spcBef>
                <a:spcPts val="700"/>
              </a:spcBef>
              <a:buNone/>
            </a:pPr>
            <a:r>
              <a:rPr lang="de-DE" sz="1600" b="1" dirty="0">
                <a:solidFill>
                  <a:srgbClr val="070B18"/>
                </a:solidFill>
              </a:rPr>
              <a:t>Schwere Ränder</a:t>
            </a:r>
          </a:p>
          <a:p>
            <a:pPr marL="200025" indent="-200025">
              <a:lnSpc>
                <a:spcPct val="100000"/>
              </a:lnSpc>
              <a:spcBef>
                <a:spcPts val="200"/>
              </a:spcBef>
              <a:buFont typeface="Arial"/>
              <a:buChar char="•"/>
            </a:pPr>
            <a:r>
              <a:rPr lang="de-DE" sz="1500" dirty="0">
                <a:solidFill>
                  <a:srgbClr val="070B18"/>
                </a:solidFill>
              </a:rPr>
              <a:t>Schiefe 8.1, Exzess-Kurtosis 131 ². 14.8 % der Rundtrips liegen jenseits von ±20 % und bestimmen das Ergebnis.</a:t>
            </a:r>
          </a:p>
          <a:p>
            <a:pPr marL="0" indent="0">
              <a:spcBef>
                <a:spcPts val="700"/>
              </a:spcBef>
              <a:buNone/>
            </a:pPr>
            <a:r>
              <a:rPr lang="de-DE" sz="1600" b="1" dirty="0">
                <a:solidFill>
                  <a:srgbClr val="070B18"/>
                </a:solidFill>
              </a:rPr>
              <a:t>Asymmetrie statt Trefferquote</a:t>
            </a:r>
          </a:p>
          <a:p>
            <a:pPr marL="200025" indent="-200025">
              <a:lnSpc>
                <a:spcPct val="100000"/>
              </a:lnSpc>
              <a:spcBef>
                <a:spcPts val="200"/>
              </a:spcBef>
              <a:buFont typeface="Arial"/>
              <a:buChar char="•"/>
            </a:pPr>
            <a:r>
              <a:rPr lang="de-DE" sz="1500" dirty="0">
                <a:solidFill>
                  <a:srgbClr val="070B18"/>
                </a:solidFill>
              </a:rPr>
              <a:t>31.3 % Gewinntrades bei Payoff 2.25: Ø Gewinn +19.93 % gegen Ø Verlust -8.87 %.</a:t>
            </a:r>
          </a:p>
          <a:p>
            <a:pPr marL="0" indent="0">
              <a:spcBef>
                <a:spcPts val="700"/>
              </a:spcBef>
              <a:buNone/>
            </a:pPr>
            <a:r>
              <a:rPr lang="de-DE" sz="1600" b="1" dirty="0">
                <a:solidFill>
                  <a:srgbClr val="070B18"/>
                </a:solidFill>
              </a:rPr>
              <a:t>Was daraus folgt</a:t>
            </a:r>
          </a:p>
          <a:p>
            <a:pPr marL="200025" indent="-200025">
              <a:lnSpc>
                <a:spcPct val="100000"/>
              </a:lnSpc>
              <a:spcBef>
                <a:spcPts val="200"/>
              </a:spcBef>
              <a:buFont typeface="Arial"/>
              <a:buChar char="•"/>
            </a:pPr>
            <a:r>
              <a:rPr lang="de-DE" sz="1500" dirty="0">
                <a:solidFill>
                  <a:srgbClr val="070B18"/>
                </a:solidFill>
              </a:rPr>
              <a:t>Volatilität und Sharpe unterstellen Normalverteilung und unterschätzen damit das Randrisiko dieser Strategie.</a:t>
            </a:r>
          </a:p>
        </p:txBody>
      </p:sp>
      <p:sp>
        <p:nvSpPr>
          <p:cNvPr id="5" name="Quelle">
            <a:extLst>
              <a:ext uri="{FF2B5EF4-FFF2-40B4-BE49-F238E27FC236}">
                <a16:creationId xmlns:a16="http://schemas.microsoft.com/office/drawing/2014/main" id="{019104A2-3922-5D4E-A329-1E04D6DD06E3}"/>
              </a:ext>
            </a:extLst>
          </p:cNvPr>
          <p:cNvSpPr txBox="1"/>
          <p:nvPr/>
        </p:nvSpPr>
        <p:spPr>
          <a:xfrm>
            <a:off x="1054100" y="5740400"/>
            <a:ext cx="10083800" cy="406400"/>
          </a:xfrm>
          <a:prstGeom prst="rect">
            <a:avLst/>
          </a:prstGeom>
          <a:noFill/>
        </p:spPr>
        <p:txBody>
          <a:bodyPr vertOverflow="overflow" vert="horz" wrap="square" rtlCol="0" anchor="t">
            <a:noAutofit/>
          </a:bodyPr>
          <a:lstStyle/>
          <a:p>
            <a:pPr algn="l">
              <a:lnSpc>
                <a:spcPct val="104000"/>
              </a:lnSpc>
              <a:buNone/>
            </a:pPr>
            <a:r>
              <a:rPr lang="de-DE" sz="1000" b="1" dirty="0">
                <a:solidFill>
                  <a:srgbClr val="4F5157"/>
                </a:solidFill>
              </a:rPr>
              <a:t>² </a:t>
            </a:r>
            <a:r>
              <a:rPr lang="de-DE" sz="1000" dirty="0">
                <a:solidFill>
                  <a:srgbClr val="4F5157"/>
                </a:solidFill>
              </a:rPr>
              <a:t>Exzess-Kurtosis misst den Überschuss gegenüber der Normalverteilung, die bei 0 liegt. Achse zeigt die untere Klassengrenze; 130 Trades (9.4 %) liegen außerhalb von -30 % bis +30 %.</a:t>
            </a:r>
          </a:p>
          <a:p>
            <a:pPr algn="l">
              <a:lnSpc>
                <a:spcPct val="104000"/>
              </a:lnSpc>
              <a:buNone/>
            </a:pPr>
            <a:r>
              <a:rPr lang="de-DE" sz="1000" dirty="0">
                <a:solidFill>
                  <a:srgbClr val="4F5157"/>
                </a:solidFill>
              </a:rPr>
              <a:t>Quelle: eigene Auswertung der Strategiehistorie; 1.378 Rundtrips. Vergleichskurve: Normalverteilung mit Mittelwert +0.14 % und Standardabweichung 32.1 %.</a:t>
            </a:r>
          </a:p>
        </p:txBody>
      </p:sp>
      <p:graphicFrame>
        <p:nvGraphicFramePr>
          <p:cNvPr id="905" name="Verteilungschart" descr="Histogramm der Ergebnisse von 1.378 Trades in Klassen von 5 Prozentpunkten. Der Gipfel liegt in der Klasse minus 5 bis 0 Prozent mit 554 Trades, gefolgt von 0 bis 5 Prozent mit 206 und minus 10 bis minus 5 Prozent mit 179 Trades. Die überlagerte Normalverteilung mit gleicher Streuung verläuft flach zwischen 59 und 85 Trades je Klasse und verfehlt den Gipfel um mehr als das Sechsfache."/>
          <p:cNvGraphicFramePr/>
          <p:nvPr/>
        </p:nvGraphicFramePr>
        <p:xfrm>
          <a:off x="952500" y="1574800"/>
          <a:ext cx="5778500" cy="3759200"/>
        </p:xfrm>
        <a:graphic>
          <a:graphicData uri="http://schemas.openxmlformats.org/drawingml/2006/chart">
            <c:chart xmlns:c="http://schemas.openxmlformats.org/drawingml/2006/chart" xmlns:r="http://schemas.openxmlformats.org/officeDocument/2006/relationships" r:id="rId2"/>
          </a:graphicData>
        </a:graphic>
      </p:graphicFrame>
      <p:sp>
        <p:nvSpPr>
          <p:cNvPr id="3" name="Kicker">
            <a:extLst>
              <a:ext uri="{FF2B5EF4-FFF2-40B4-BE49-F238E27FC236}">
                <a16:creationId xmlns:a16="http://schemas.microsoft.com/office/drawing/2014/main" id="{3CD26225-C6B0-4F4F-A273-6B8C755A9853}"/>
              </a:ext>
            </a:extLst>
          </p:cNvPr>
          <p:cNvSpPr txBox="1"/>
          <p:nvPr/>
        </p:nvSpPr>
        <p:spPr>
          <a:xfrm>
            <a:off x="1054100" y="1219200"/>
            <a:ext cx="5334000" cy="330200"/>
          </a:xfrm>
          <a:prstGeom prst="rect">
            <a:avLst/>
          </a:prstGeom>
          <a:noFill/>
        </p:spPr>
        <p:txBody>
          <a:bodyPr vertOverflow="overflow" vert="horz" wrap="square" rtlCol="0" anchor="t">
            <a:noAutofit/>
          </a:bodyPr>
          <a:lstStyle/>
          <a:p>
            <a:pPr algn="l">
              <a:buNone/>
            </a:pPr>
            <a:r>
              <a:rPr lang="de-DE" sz="1400">
                <a:solidFill>
                  <a:srgbClr val="4F5157"/>
                </a:solidFill>
              </a:rPr>
              <a:t>Anzahl Trades je Ergebnisklasse, Klassenbreite 5 Prozentpunkte. Gestrichelt: Normalverteilung gleicher Streuung.</a:t>
            </a:r>
            <a:endParaRPr lang="de-DE" sz="1400" dirty="0">
              <a:solidFill>
                <a:srgbClr val="4F5157"/>
              </a:solidFill>
            </a:endParaRPr>
          </a:p>
        </p:txBody>
      </p:sp>
    </p:spTree>
    <p:extLst>
      <p:ext uri="{BB962C8B-B14F-4D97-AF65-F5344CB8AC3E}">
        <p14:creationId xmlns:p14="http://schemas.microsoft.com/office/powerpoint/2010/main" val="2157240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28DCD-F515-2BA4-63E9-CFFAC98EBB23}"/>
              </a:ext>
            </a:extLst>
          </p:cNvPr>
          <p:cNvSpPr>
            <a:spLocks noGrp="1"/>
          </p:cNvSpPr>
          <p:nvPr>
            <p:ph type="title"/>
          </p:nvPr>
        </p:nvSpPr>
        <p:spPr/>
        <p:txBody>
          <a:bodyPr/>
          <a:lstStyle/>
          <a:p>
            <a:r>
              <a:rPr lang="de-DE" dirty="0"/>
              <a:t>Monatsrenditen 2020 bis 2026 im Überblick</a:t>
            </a:r>
          </a:p>
        </p:txBody>
      </p:sp>
      <p:sp>
        <p:nvSpPr>
          <p:cNvPr id="4" name="Quelle">
            <a:extLst>
              <a:ext uri="{FF2B5EF4-FFF2-40B4-BE49-F238E27FC236}">
                <a16:creationId xmlns:a16="http://schemas.microsoft.com/office/drawing/2014/main" id="{654D3BEB-8EE2-A147-8B37-43CC6A3905C3}"/>
              </a:ext>
            </a:extLst>
          </p:cNvPr>
          <p:cNvSpPr txBox="1"/>
          <p:nvPr/>
        </p:nvSpPr>
        <p:spPr>
          <a:xfrm>
            <a:off x="1054100" y="5740400"/>
            <a:ext cx="10083800" cy="406400"/>
          </a:xfrm>
          <a:prstGeom prst="rect">
            <a:avLst/>
          </a:prstGeom>
          <a:noFill/>
        </p:spPr>
        <p:txBody>
          <a:bodyPr vertOverflow="overflow" vert="horz" wrap="square" rtlCol="0" anchor="t">
            <a:noAutofit/>
          </a:bodyPr>
          <a:lstStyle/>
          <a:p>
            <a:pPr algn="l">
              <a:lnSpc>
                <a:spcPct val="104000"/>
              </a:lnSpc>
              <a:buNone/>
            </a:pPr>
            <a:r>
              <a:rPr lang="de-DE" sz="1000" dirty="0">
                <a:solidFill>
                  <a:srgbClr val="646469"/>
                </a:solidFill>
              </a:rPr>
              <a:t>Die Farbskala ist als Helligkeitsrampe angelegt und bleibt daher auch im Graustufendruck unterscheidbar; das Vorzeichen steht zusätzlich in jeder Zelle.</a:t>
            </a:r>
          </a:p>
          <a:p>
            <a:pPr algn="l">
              <a:lnSpc>
                <a:spcPct val="104000"/>
              </a:lnSpc>
              <a:buNone/>
            </a:pPr>
            <a:r>
              <a:rPr lang="de-DE" sz="1000" dirty="0">
                <a:solidFill>
                  <a:srgbClr val="646469"/>
                </a:solidFill>
              </a:rPr>
              <a:t>Quelle: eigene Auswertung der Strategiehistorie; Monatsschlusskurse, Stand 28.08.2026. November 2020 fehlt bauartbedingt; September bis Dezember 2026 sind offen.</a:t>
            </a:r>
          </a:p>
        </p:txBody>
      </p:sp>
      <p:graphicFrame>
        <p:nvGraphicFramePr>
          <p:cNvPr id="6" name="Table 5" descr="Tabelle der Monatsrenditen von Dezember 2020 bis August 2026, Zeilen sind Jahre, Spalten Kalendermonate. Stärkste Monate: November 2024 plus 26,5 Prozent, Juli 2026 plus 24,2 Prozent, Juli 2025 plus 14,1 Prozent, Februar 2024 plus 14,1 Prozent. Schwächste Monate: August 2026 minus 11,7 Prozent, April 2026 minus 9,2 Prozent, Dezember 2024 minus 8,4 Prozent. 32 der 69 Monate schlossen positiv.">
            <a:extLst>
              <a:ext uri="{FF2B5EF4-FFF2-40B4-BE49-F238E27FC236}">
                <a16:creationId xmlns:a16="http://schemas.microsoft.com/office/drawing/2014/main" id="{CA3AF7DE-2892-D44E-BFF8-643B39C7509D}"/>
              </a:ext>
            </a:extLst>
          </p:cNvPr>
          <p:cNvGraphicFramePr>
            <a:graphicFrameLocks noGrp="1"/>
          </p:cNvGraphicFramePr>
          <p:nvPr>
            <p:extLst>
              <p:ext uri="{D42A27DB-BD31-4B8C-83A1-F6EECF244321}">
                <p14:modId xmlns:p14="http://schemas.microsoft.com/office/powerpoint/2010/main" val="2512599777"/>
              </p:ext>
            </p:extLst>
          </p:nvPr>
        </p:nvGraphicFramePr>
        <p:xfrm>
          <a:off x="1054100" y="1574800"/>
          <a:ext cx="10083800" cy="3009900"/>
        </p:xfrm>
        <a:graphic>
          <a:graphicData uri="http://schemas.openxmlformats.org/drawingml/2006/table">
            <a:tbl>
              <a:tblPr firstRow="1" bandRow="1">
                <a:tableStyleId>{5C22544A-7EE6-4342-B048-85BDC9FD1C3A}</a:tableStyleId>
              </a:tblPr>
              <a:tblGrid>
                <a:gridCol w="939800">
                  <a:extLst>
                    <a:ext uri="{9D8B030D-6E8A-4147-A177-3AD203B41FA5}">
                      <a16:colId xmlns:a16="http://schemas.microsoft.com/office/drawing/2014/main" val="2504290016"/>
                    </a:ext>
                  </a:extLst>
                </a:gridCol>
                <a:gridCol w="762000">
                  <a:extLst>
                    <a:ext uri="{9D8B030D-6E8A-4147-A177-3AD203B41FA5}">
                      <a16:colId xmlns:a16="http://schemas.microsoft.com/office/drawing/2014/main" val="2798925595"/>
                    </a:ext>
                  </a:extLst>
                </a:gridCol>
                <a:gridCol w="762000">
                  <a:extLst>
                    <a:ext uri="{9D8B030D-6E8A-4147-A177-3AD203B41FA5}">
                      <a16:colId xmlns:a16="http://schemas.microsoft.com/office/drawing/2014/main" val="3333557391"/>
                    </a:ext>
                  </a:extLst>
                </a:gridCol>
                <a:gridCol w="762000">
                  <a:extLst>
                    <a:ext uri="{9D8B030D-6E8A-4147-A177-3AD203B41FA5}">
                      <a16:colId xmlns:a16="http://schemas.microsoft.com/office/drawing/2014/main" val="3666783397"/>
                    </a:ext>
                  </a:extLst>
                </a:gridCol>
                <a:gridCol w="762000">
                  <a:extLst>
                    <a:ext uri="{9D8B030D-6E8A-4147-A177-3AD203B41FA5}">
                      <a16:colId xmlns:a16="http://schemas.microsoft.com/office/drawing/2014/main" val="96374539"/>
                    </a:ext>
                  </a:extLst>
                </a:gridCol>
                <a:gridCol w="762000">
                  <a:extLst>
                    <a:ext uri="{9D8B030D-6E8A-4147-A177-3AD203B41FA5}">
                      <a16:colId xmlns:a16="http://schemas.microsoft.com/office/drawing/2014/main" val="2657286411"/>
                    </a:ext>
                  </a:extLst>
                </a:gridCol>
                <a:gridCol w="762000">
                  <a:extLst>
                    <a:ext uri="{9D8B030D-6E8A-4147-A177-3AD203B41FA5}">
                      <a16:colId xmlns:a16="http://schemas.microsoft.com/office/drawing/2014/main" val="2568054874"/>
                    </a:ext>
                  </a:extLst>
                </a:gridCol>
                <a:gridCol w="762000">
                  <a:extLst>
                    <a:ext uri="{9D8B030D-6E8A-4147-A177-3AD203B41FA5}">
                      <a16:colId xmlns:a16="http://schemas.microsoft.com/office/drawing/2014/main" val="3005441865"/>
                    </a:ext>
                  </a:extLst>
                </a:gridCol>
                <a:gridCol w="762000">
                  <a:extLst>
                    <a:ext uri="{9D8B030D-6E8A-4147-A177-3AD203B41FA5}">
                      <a16:colId xmlns:a16="http://schemas.microsoft.com/office/drawing/2014/main" val="3102989889"/>
                    </a:ext>
                  </a:extLst>
                </a:gridCol>
                <a:gridCol w="762000">
                  <a:extLst>
                    <a:ext uri="{9D8B030D-6E8A-4147-A177-3AD203B41FA5}">
                      <a16:colId xmlns:a16="http://schemas.microsoft.com/office/drawing/2014/main" val="1176544499"/>
                    </a:ext>
                  </a:extLst>
                </a:gridCol>
                <a:gridCol w="762000">
                  <a:extLst>
                    <a:ext uri="{9D8B030D-6E8A-4147-A177-3AD203B41FA5}">
                      <a16:colId xmlns:a16="http://schemas.microsoft.com/office/drawing/2014/main" val="1398976853"/>
                    </a:ext>
                  </a:extLst>
                </a:gridCol>
                <a:gridCol w="762000">
                  <a:extLst>
                    <a:ext uri="{9D8B030D-6E8A-4147-A177-3AD203B41FA5}">
                      <a16:colId xmlns:a16="http://schemas.microsoft.com/office/drawing/2014/main" val="288216626"/>
                    </a:ext>
                  </a:extLst>
                </a:gridCol>
                <a:gridCol w="762000">
                  <a:extLst>
                    <a:ext uri="{9D8B030D-6E8A-4147-A177-3AD203B41FA5}">
                      <a16:colId xmlns:a16="http://schemas.microsoft.com/office/drawing/2014/main" val="1215953118"/>
                    </a:ext>
                  </a:extLst>
                </a:gridCol>
              </a:tblGrid>
              <a:tr h="431800">
                <a:tc>
                  <a:txBody>
                    <a:bodyPr/>
                    <a:lstStyle/>
                    <a:p>
                      <a:pPr algn="ctr"/>
                      <a:r>
                        <a:rPr lang="en-US" sz="1400" b="1">
                          <a:solidFill>
                            <a:srgbClr val="F7F3E9"/>
                          </a:solidFill>
                        </a:rPr>
                        <a:t>Jahr</a:t>
                      </a:r>
                    </a:p>
                  </a:txBody>
                  <a:tcPr anchor="ctr">
                    <a:solidFill>
                      <a:srgbClr val="070B18"/>
                    </a:solidFill>
                  </a:tcPr>
                </a:tc>
                <a:tc>
                  <a:txBody>
                    <a:bodyPr/>
                    <a:lstStyle/>
                    <a:p>
                      <a:pPr algn="r"/>
                      <a:r>
                        <a:rPr lang="en-US" sz="1400" b="1">
                          <a:solidFill>
                            <a:srgbClr val="F7F3E9"/>
                          </a:solidFill>
                        </a:rPr>
                        <a:t>Jan</a:t>
                      </a:r>
                    </a:p>
                  </a:txBody>
                  <a:tcPr marR="88900" anchor="ctr">
                    <a:solidFill>
                      <a:srgbClr val="070B18"/>
                    </a:solidFill>
                  </a:tcPr>
                </a:tc>
                <a:tc>
                  <a:txBody>
                    <a:bodyPr/>
                    <a:lstStyle/>
                    <a:p>
                      <a:pPr algn="r"/>
                      <a:r>
                        <a:rPr lang="en-US" sz="1400" b="1">
                          <a:solidFill>
                            <a:srgbClr val="F7F3E9"/>
                          </a:solidFill>
                        </a:rPr>
                        <a:t>Feb</a:t>
                      </a:r>
                    </a:p>
                  </a:txBody>
                  <a:tcPr marR="88900" anchor="ctr">
                    <a:solidFill>
                      <a:srgbClr val="070B18"/>
                    </a:solidFill>
                  </a:tcPr>
                </a:tc>
                <a:tc>
                  <a:txBody>
                    <a:bodyPr/>
                    <a:lstStyle/>
                    <a:p>
                      <a:pPr algn="r"/>
                      <a:r>
                        <a:rPr lang="en-US" sz="1400" b="1">
                          <a:solidFill>
                            <a:srgbClr val="F7F3E9"/>
                          </a:solidFill>
                        </a:rPr>
                        <a:t>Mar</a:t>
                      </a:r>
                    </a:p>
                  </a:txBody>
                  <a:tcPr marR="88900" anchor="ctr">
                    <a:solidFill>
                      <a:srgbClr val="070B18"/>
                    </a:solidFill>
                  </a:tcPr>
                </a:tc>
                <a:tc>
                  <a:txBody>
                    <a:bodyPr/>
                    <a:lstStyle/>
                    <a:p>
                      <a:pPr algn="r"/>
                      <a:r>
                        <a:rPr lang="en-US" sz="1400" b="1">
                          <a:solidFill>
                            <a:srgbClr val="F7F3E9"/>
                          </a:solidFill>
                        </a:rPr>
                        <a:t>Apr</a:t>
                      </a:r>
                    </a:p>
                  </a:txBody>
                  <a:tcPr marR="88900" anchor="ctr">
                    <a:solidFill>
                      <a:srgbClr val="070B18"/>
                    </a:solidFill>
                  </a:tcPr>
                </a:tc>
                <a:tc>
                  <a:txBody>
                    <a:bodyPr/>
                    <a:lstStyle/>
                    <a:p>
                      <a:pPr algn="r"/>
                      <a:r>
                        <a:rPr lang="en-US" sz="1400" b="1">
                          <a:solidFill>
                            <a:srgbClr val="F7F3E9"/>
                          </a:solidFill>
                        </a:rPr>
                        <a:t>May</a:t>
                      </a:r>
                    </a:p>
                  </a:txBody>
                  <a:tcPr marR="88900" anchor="ctr">
                    <a:solidFill>
                      <a:srgbClr val="070B18"/>
                    </a:solidFill>
                  </a:tcPr>
                </a:tc>
                <a:tc>
                  <a:txBody>
                    <a:bodyPr/>
                    <a:lstStyle/>
                    <a:p>
                      <a:pPr algn="r"/>
                      <a:r>
                        <a:rPr lang="en-US" sz="1400" b="1">
                          <a:solidFill>
                            <a:srgbClr val="F7F3E9"/>
                          </a:solidFill>
                        </a:rPr>
                        <a:t>Jun</a:t>
                      </a:r>
                    </a:p>
                  </a:txBody>
                  <a:tcPr marR="88900" anchor="ctr">
                    <a:solidFill>
                      <a:srgbClr val="070B18"/>
                    </a:solidFill>
                  </a:tcPr>
                </a:tc>
                <a:tc>
                  <a:txBody>
                    <a:bodyPr/>
                    <a:lstStyle/>
                    <a:p>
                      <a:pPr algn="r"/>
                      <a:r>
                        <a:rPr lang="en-US" sz="1400" b="1">
                          <a:solidFill>
                            <a:srgbClr val="F7F3E9"/>
                          </a:solidFill>
                        </a:rPr>
                        <a:t>Jul</a:t>
                      </a:r>
                    </a:p>
                  </a:txBody>
                  <a:tcPr marR="88900" anchor="ctr">
                    <a:solidFill>
                      <a:srgbClr val="070B18"/>
                    </a:solidFill>
                  </a:tcPr>
                </a:tc>
                <a:tc>
                  <a:txBody>
                    <a:bodyPr/>
                    <a:lstStyle/>
                    <a:p>
                      <a:pPr algn="r"/>
                      <a:r>
                        <a:rPr lang="en-US" sz="1400" b="1">
                          <a:solidFill>
                            <a:srgbClr val="F7F3E9"/>
                          </a:solidFill>
                        </a:rPr>
                        <a:t>Aug</a:t>
                      </a:r>
                    </a:p>
                  </a:txBody>
                  <a:tcPr marR="88900" anchor="ctr">
                    <a:solidFill>
                      <a:srgbClr val="070B18"/>
                    </a:solidFill>
                  </a:tcPr>
                </a:tc>
                <a:tc>
                  <a:txBody>
                    <a:bodyPr/>
                    <a:lstStyle/>
                    <a:p>
                      <a:pPr algn="r"/>
                      <a:r>
                        <a:rPr lang="en-US" sz="1400" b="1">
                          <a:solidFill>
                            <a:srgbClr val="F7F3E9"/>
                          </a:solidFill>
                        </a:rPr>
                        <a:t>Sep</a:t>
                      </a:r>
                    </a:p>
                  </a:txBody>
                  <a:tcPr marR="88900" anchor="ctr">
                    <a:solidFill>
                      <a:srgbClr val="070B18"/>
                    </a:solidFill>
                  </a:tcPr>
                </a:tc>
                <a:tc>
                  <a:txBody>
                    <a:bodyPr/>
                    <a:lstStyle/>
                    <a:p>
                      <a:pPr algn="r"/>
                      <a:r>
                        <a:rPr lang="en-US" sz="1400" b="1">
                          <a:solidFill>
                            <a:srgbClr val="F7F3E9"/>
                          </a:solidFill>
                        </a:rPr>
                        <a:t>Oct</a:t>
                      </a:r>
                    </a:p>
                  </a:txBody>
                  <a:tcPr marR="88900" anchor="ctr">
                    <a:solidFill>
                      <a:srgbClr val="070B18"/>
                    </a:solidFill>
                  </a:tcPr>
                </a:tc>
                <a:tc>
                  <a:txBody>
                    <a:bodyPr/>
                    <a:lstStyle/>
                    <a:p>
                      <a:pPr algn="r"/>
                      <a:r>
                        <a:rPr lang="en-US" sz="1400" b="1">
                          <a:solidFill>
                            <a:srgbClr val="F7F3E9"/>
                          </a:solidFill>
                        </a:rPr>
                        <a:t>Nov</a:t>
                      </a:r>
                    </a:p>
                  </a:txBody>
                  <a:tcPr marR="88900" anchor="ctr">
                    <a:solidFill>
                      <a:srgbClr val="070B18"/>
                    </a:solidFill>
                  </a:tcPr>
                </a:tc>
                <a:tc>
                  <a:txBody>
                    <a:bodyPr/>
                    <a:lstStyle/>
                    <a:p>
                      <a:pPr algn="r"/>
                      <a:r>
                        <a:rPr lang="en-US" sz="1400" b="1">
                          <a:solidFill>
                            <a:srgbClr val="F7F3E9"/>
                          </a:solidFill>
                        </a:rPr>
                        <a:t>Dec</a:t>
                      </a:r>
                    </a:p>
                  </a:txBody>
                  <a:tcPr marR="88900" anchor="ctr">
                    <a:solidFill>
                      <a:srgbClr val="070B18"/>
                    </a:solidFill>
                  </a:tcPr>
                </a:tc>
                <a:extLst>
                  <a:ext uri="{0D108BD9-81ED-4DB2-BD59-A6C34878D82A}">
                    <a16:rowId xmlns:a16="http://schemas.microsoft.com/office/drawing/2014/main" val="1491670969"/>
                  </a:ext>
                </a:extLst>
              </a:tr>
              <a:tr h="368300">
                <a:tc>
                  <a:txBody>
                    <a:bodyPr/>
                    <a:lstStyle/>
                    <a:p>
                      <a:pPr algn="ctr"/>
                      <a:r>
                        <a:rPr lang="en-US" sz="1400" b="1">
                          <a:solidFill>
                            <a:srgbClr val="070B18"/>
                          </a:solidFill>
                        </a:rPr>
                        <a:t>2020</a:t>
                      </a:r>
                    </a:p>
                  </a:txBody>
                  <a:tcPr anchor="ctr">
                    <a:solidFill>
                      <a:srgbClr val="EDE8DC"/>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r>
                        <a:rPr lang="en-US" sz="1400" b="0">
                          <a:solidFill>
                            <a:srgbClr val="070B18"/>
                          </a:solidFill>
                        </a:rPr>
                        <a:t>+2.7</a:t>
                      </a:r>
                    </a:p>
                  </a:txBody>
                  <a:tcPr marR="88900" anchor="ctr">
                    <a:solidFill>
                      <a:srgbClr val="E8DDC6"/>
                    </a:solidFill>
                  </a:tcPr>
                </a:tc>
                <a:extLst>
                  <a:ext uri="{0D108BD9-81ED-4DB2-BD59-A6C34878D82A}">
                    <a16:rowId xmlns:a16="http://schemas.microsoft.com/office/drawing/2014/main" val="530207611"/>
                  </a:ext>
                </a:extLst>
              </a:tr>
              <a:tr h="368300">
                <a:tc>
                  <a:txBody>
                    <a:bodyPr/>
                    <a:lstStyle/>
                    <a:p>
                      <a:pPr algn="ctr"/>
                      <a:r>
                        <a:rPr lang="en-US" sz="1400" b="1">
                          <a:solidFill>
                            <a:srgbClr val="070B18"/>
                          </a:solidFill>
                        </a:rPr>
                        <a:t>2021</a:t>
                      </a:r>
                    </a:p>
                  </a:txBody>
                  <a:tcPr anchor="ctr">
                    <a:solidFill>
                      <a:srgbClr val="EDE8DC"/>
                    </a:solidFill>
                  </a:tcPr>
                </a:tc>
                <a:tc>
                  <a:txBody>
                    <a:bodyPr/>
                    <a:lstStyle/>
                    <a:p>
                      <a:pPr algn="r"/>
                      <a:r>
                        <a:rPr lang="en-US" sz="1400" b="0">
                          <a:solidFill>
                            <a:srgbClr val="070B18"/>
                          </a:solidFill>
                        </a:rPr>
                        <a:t>-3.5</a:t>
                      </a:r>
                    </a:p>
                  </a:txBody>
                  <a:tcPr marR="88900" anchor="ctr">
                    <a:solidFill>
                      <a:srgbClr val="6E9DB6"/>
                    </a:solidFill>
                  </a:tcPr>
                </a:tc>
                <a:tc>
                  <a:txBody>
                    <a:bodyPr/>
                    <a:lstStyle/>
                    <a:p>
                      <a:pPr algn="r"/>
                      <a:r>
                        <a:rPr lang="en-US" sz="1400" b="0">
                          <a:solidFill>
                            <a:srgbClr val="070B18"/>
                          </a:solidFill>
                        </a:rPr>
                        <a:t>-1.5</a:t>
                      </a:r>
                    </a:p>
                  </a:txBody>
                  <a:tcPr marR="88900" anchor="ctr">
                    <a:solidFill>
                      <a:srgbClr val="C7D8DC"/>
                    </a:solidFill>
                  </a:tcPr>
                </a:tc>
                <a:tc>
                  <a:txBody>
                    <a:bodyPr/>
                    <a:lstStyle/>
                    <a:p>
                      <a:pPr algn="r"/>
                      <a:r>
                        <a:rPr lang="en-US" sz="1400" b="0">
                          <a:solidFill>
                            <a:srgbClr val="070B18"/>
                          </a:solidFill>
                        </a:rPr>
                        <a:t>-4.4</a:t>
                      </a:r>
                    </a:p>
                  </a:txBody>
                  <a:tcPr marR="88900" anchor="ctr">
                    <a:solidFill>
                      <a:srgbClr val="6E9DB6"/>
                    </a:solidFill>
                  </a:tcPr>
                </a:tc>
                <a:tc>
                  <a:txBody>
                    <a:bodyPr/>
                    <a:lstStyle/>
                    <a:p>
                      <a:pPr algn="r"/>
                      <a:r>
                        <a:rPr lang="en-US" sz="1400" b="0">
                          <a:solidFill>
                            <a:srgbClr val="070B18"/>
                          </a:solidFill>
                        </a:rPr>
                        <a:t>+1.3</a:t>
                      </a:r>
                    </a:p>
                  </a:txBody>
                  <a:tcPr marR="88900" anchor="ctr">
                    <a:solidFill>
                      <a:srgbClr val="E8DDC6"/>
                    </a:solidFill>
                  </a:tcPr>
                </a:tc>
                <a:tc>
                  <a:txBody>
                    <a:bodyPr/>
                    <a:lstStyle/>
                    <a:p>
                      <a:pPr algn="r"/>
                      <a:r>
                        <a:rPr lang="en-US" sz="1400" b="0">
                          <a:solidFill>
                            <a:srgbClr val="070B18"/>
                          </a:solidFill>
                        </a:rPr>
                        <a:t>+1.1</a:t>
                      </a:r>
                    </a:p>
                  </a:txBody>
                  <a:tcPr marR="88900" anchor="ctr">
                    <a:solidFill>
                      <a:srgbClr val="E8DDC6"/>
                    </a:solidFill>
                  </a:tcPr>
                </a:tc>
                <a:tc>
                  <a:txBody>
                    <a:bodyPr/>
                    <a:lstStyle/>
                    <a:p>
                      <a:pPr algn="r"/>
                      <a:r>
                        <a:rPr lang="en-US" sz="1400" b="0">
                          <a:solidFill>
                            <a:srgbClr val="070B18"/>
                          </a:solidFill>
                        </a:rPr>
                        <a:t>+5.6</a:t>
                      </a:r>
                    </a:p>
                  </a:txBody>
                  <a:tcPr marR="88900" anchor="ctr">
                    <a:solidFill>
                      <a:srgbClr val="D2BB91"/>
                    </a:solidFill>
                  </a:tcPr>
                </a:tc>
                <a:tc>
                  <a:txBody>
                    <a:bodyPr/>
                    <a:lstStyle/>
                    <a:p>
                      <a:pPr algn="r"/>
                      <a:r>
                        <a:rPr lang="en-US" sz="1400" b="0">
                          <a:solidFill>
                            <a:srgbClr val="070B18"/>
                          </a:solidFill>
                        </a:rPr>
                        <a:t>+9.1</a:t>
                      </a:r>
                    </a:p>
                  </a:txBody>
                  <a:tcPr marR="88900" anchor="ctr">
                    <a:solidFill>
                      <a:srgbClr val="A0885C"/>
                    </a:solidFill>
                  </a:tcPr>
                </a:tc>
                <a:tc>
                  <a:txBody>
                    <a:bodyPr/>
                    <a:lstStyle/>
                    <a:p>
                      <a:pPr algn="r"/>
                      <a:r>
                        <a:rPr lang="en-US" sz="1400" b="0">
                          <a:solidFill>
                            <a:srgbClr val="070B18"/>
                          </a:solidFill>
                        </a:rPr>
                        <a:t>+11.6</a:t>
                      </a:r>
                    </a:p>
                  </a:txBody>
                  <a:tcPr marR="88900" anchor="ctr">
                    <a:solidFill>
                      <a:srgbClr val="A0885C"/>
                    </a:solidFill>
                  </a:tcPr>
                </a:tc>
                <a:tc>
                  <a:txBody>
                    <a:bodyPr/>
                    <a:lstStyle/>
                    <a:p>
                      <a:pPr algn="r"/>
                      <a:r>
                        <a:rPr lang="en-US" sz="1400" b="0">
                          <a:solidFill>
                            <a:srgbClr val="070B18"/>
                          </a:solidFill>
                        </a:rPr>
                        <a:t>+10.6</a:t>
                      </a:r>
                    </a:p>
                  </a:txBody>
                  <a:tcPr marR="88900" anchor="ctr">
                    <a:solidFill>
                      <a:srgbClr val="A0885C"/>
                    </a:solidFill>
                  </a:tcPr>
                </a:tc>
                <a:tc>
                  <a:txBody>
                    <a:bodyPr/>
                    <a:lstStyle/>
                    <a:p>
                      <a:pPr algn="r"/>
                      <a:r>
                        <a:rPr lang="en-US" sz="1400" b="0">
                          <a:solidFill>
                            <a:srgbClr val="070B18"/>
                          </a:solidFill>
                        </a:rPr>
                        <a:t>+3.9</a:t>
                      </a:r>
                    </a:p>
                  </a:txBody>
                  <a:tcPr marR="88900" anchor="ctr">
                    <a:solidFill>
                      <a:srgbClr val="D2BB91"/>
                    </a:solidFill>
                  </a:tcPr>
                </a:tc>
                <a:tc>
                  <a:txBody>
                    <a:bodyPr/>
                    <a:lstStyle/>
                    <a:p>
                      <a:pPr algn="r"/>
                      <a:r>
                        <a:rPr lang="en-US" sz="1400" b="0">
                          <a:solidFill>
                            <a:srgbClr val="070B18"/>
                          </a:solidFill>
                        </a:rPr>
                        <a:t>-0.7</a:t>
                      </a:r>
                    </a:p>
                  </a:txBody>
                  <a:tcPr marR="88900" anchor="ctr">
                    <a:solidFill>
                      <a:srgbClr val="C7D8DC"/>
                    </a:solidFill>
                  </a:tcPr>
                </a:tc>
                <a:tc>
                  <a:txBody>
                    <a:bodyPr/>
                    <a:lstStyle/>
                    <a:p>
                      <a:pPr algn="r"/>
                      <a:r>
                        <a:rPr lang="en-US" sz="1400" b="0">
                          <a:solidFill>
                            <a:srgbClr val="070B18"/>
                          </a:solidFill>
                        </a:rPr>
                        <a:t>+4.5</a:t>
                      </a:r>
                    </a:p>
                  </a:txBody>
                  <a:tcPr marR="88900" anchor="ctr">
                    <a:solidFill>
                      <a:srgbClr val="D2BB91"/>
                    </a:solidFill>
                  </a:tcPr>
                </a:tc>
                <a:extLst>
                  <a:ext uri="{0D108BD9-81ED-4DB2-BD59-A6C34878D82A}">
                    <a16:rowId xmlns:a16="http://schemas.microsoft.com/office/drawing/2014/main" val="248589553"/>
                  </a:ext>
                </a:extLst>
              </a:tr>
              <a:tr h="368300">
                <a:tc>
                  <a:txBody>
                    <a:bodyPr/>
                    <a:lstStyle/>
                    <a:p>
                      <a:pPr algn="ctr"/>
                      <a:r>
                        <a:rPr lang="en-US" sz="1400" b="1">
                          <a:solidFill>
                            <a:srgbClr val="070B18"/>
                          </a:solidFill>
                        </a:rPr>
                        <a:t>2022</a:t>
                      </a:r>
                    </a:p>
                  </a:txBody>
                  <a:tcPr anchor="ctr">
                    <a:solidFill>
                      <a:srgbClr val="EDE8DC"/>
                    </a:solidFill>
                  </a:tcPr>
                </a:tc>
                <a:tc>
                  <a:txBody>
                    <a:bodyPr/>
                    <a:lstStyle/>
                    <a:p>
                      <a:pPr algn="r"/>
                      <a:r>
                        <a:rPr lang="en-US" sz="1400" b="0">
                          <a:solidFill>
                            <a:srgbClr val="070B18"/>
                          </a:solidFill>
                        </a:rPr>
                        <a:t>-4.3</a:t>
                      </a:r>
                    </a:p>
                  </a:txBody>
                  <a:tcPr marR="88900" anchor="ctr">
                    <a:solidFill>
                      <a:srgbClr val="6E9DB6"/>
                    </a:solidFill>
                  </a:tcPr>
                </a:tc>
                <a:tc>
                  <a:txBody>
                    <a:bodyPr/>
                    <a:lstStyle/>
                    <a:p>
                      <a:pPr algn="r"/>
                      <a:r>
                        <a:rPr lang="en-US" sz="1400" b="0">
                          <a:solidFill>
                            <a:srgbClr val="070B18"/>
                          </a:solidFill>
                        </a:rPr>
                        <a:t>-2.4</a:t>
                      </a:r>
                    </a:p>
                  </a:txBody>
                  <a:tcPr marR="88900" anchor="ctr">
                    <a:solidFill>
                      <a:srgbClr val="C7D8DC"/>
                    </a:solidFill>
                  </a:tcPr>
                </a:tc>
                <a:tc>
                  <a:txBody>
                    <a:bodyPr/>
                    <a:lstStyle/>
                    <a:p>
                      <a:pPr algn="r"/>
                      <a:r>
                        <a:rPr lang="en-US" sz="1400" b="0">
                          <a:solidFill>
                            <a:srgbClr val="070B18"/>
                          </a:solidFill>
                        </a:rPr>
                        <a:t>-3.6</a:t>
                      </a:r>
                    </a:p>
                  </a:txBody>
                  <a:tcPr marR="88900" anchor="ctr">
                    <a:solidFill>
                      <a:srgbClr val="6E9DB6"/>
                    </a:solidFill>
                  </a:tcPr>
                </a:tc>
                <a:tc>
                  <a:txBody>
                    <a:bodyPr/>
                    <a:lstStyle/>
                    <a:p>
                      <a:pPr algn="r"/>
                      <a:r>
                        <a:rPr lang="en-US" sz="1400" b="0">
                          <a:solidFill>
                            <a:srgbClr val="070B18"/>
                          </a:solidFill>
                        </a:rPr>
                        <a:t>-1.6</a:t>
                      </a:r>
                    </a:p>
                  </a:txBody>
                  <a:tcPr marR="88900" anchor="ctr">
                    <a:solidFill>
                      <a:srgbClr val="C7D8DC"/>
                    </a:solidFill>
                  </a:tcPr>
                </a:tc>
                <a:tc>
                  <a:txBody>
                    <a:bodyPr/>
                    <a:lstStyle/>
                    <a:p>
                      <a:pPr algn="r"/>
                      <a:r>
                        <a:rPr lang="en-US" sz="1400" b="0">
                          <a:solidFill>
                            <a:srgbClr val="070B18"/>
                          </a:solidFill>
                        </a:rPr>
                        <a:t>-3.7</a:t>
                      </a:r>
                    </a:p>
                  </a:txBody>
                  <a:tcPr marR="88900" anchor="ctr">
                    <a:solidFill>
                      <a:srgbClr val="6E9DB6"/>
                    </a:solidFill>
                  </a:tcPr>
                </a:tc>
                <a:tc>
                  <a:txBody>
                    <a:bodyPr/>
                    <a:lstStyle/>
                    <a:p>
                      <a:pPr algn="r"/>
                      <a:r>
                        <a:rPr lang="en-US" sz="1400" b="0">
                          <a:solidFill>
                            <a:srgbClr val="070B18"/>
                          </a:solidFill>
                        </a:rPr>
                        <a:t>-3.3</a:t>
                      </a:r>
                    </a:p>
                  </a:txBody>
                  <a:tcPr marR="88900" anchor="ctr">
                    <a:solidFill>
                      <a:srgbClr val="6E9DB6"/>
                    </a:solidFill>
                  </a:tcPr>
                </a:tc>
                <a:tc>
                  <a:txBody>
                    <a:bodyPr/>
                    <a:lstStyle/>
                    <a:p>
                      <a:pPr algn="r"/>
                      <a:r>
                        <a:rPr lang="en-US" sz="1400" b="0">
                          <a:solidFill>
                            <a:srgbClr val="070B18"/>
                          </a:solidFill>
                        </a:rPr>
                        <a:t>+2.0</a:t>
                      </a:r>
                    </a:p>
                  </a:txBody>
                  <a:tcPr marR="88900" anchor="ctr">
                    <a:solidFill>
                      <a:srgbClr val="E8DDC6"/>
                    </a:solidFill>
                  </a:tcPr>
                </a:tc>
                <a:tc>
                  <a:txBody>
                    <a:bodyPr/>
                    <a:lstStyle/>
                    <a:p>
                      <a:pPr algn="r"/>
                      <a:r>
                        <a:rPr lang="en-US" sz="1400" b="0">
                          <a:solidFill>
                            <a:srgbClr val="070B18"/>
                          </a:solidFill>
                        </a:rPr>
                        <a:t>-1.0</a:t>
                      </a:r>
                    </a:p>
                  </a:txBody>
                  <a:tcPr marR="88900" anchor="ctr">
                    <a:solidFill>
                      <a:srgbClr val="C7D8DC"/>
                    </a:solidFill>
                  </a:tcPr>
                </a:tc>
                <a:tc>
                  <a:txBody>
                    <a:bodyPr/>
                    <a:lstStyle/>
                    <a:p>
                      <a:pPr algn="r"/>
                      <a:r>
                        <a:rPr lang="en-US" sz="1400" b="0">
                          <a:solidFill>
                            <a:srgbClr val="070B18"/>
                          </a:solidFill>
                        </a:rPr>
                        <a:t>+2.5</a:t>
                      </a:r>
                    </a:p>
                  </a:txBody>
                  <a:tcPr marR="88900" anchor="ctr">
                    <a:solidFill>
                      <a:srgbClr val="E8DDC6"/>
                    </a:solidFill>
                  </a:tcPr>
                </a:tc>
                <a:tc>
                  <a:txBody>
                    <a:bodyPr/>
                    <a:lstStyle/>
                    <a:p>
                      <a:pPr algn="r"/>
                      <a:r>
                        <a:rPr lang="en-US" sz="1400" b="0">
                          <a:solidFill>
                            <a:srgbClr val="070B18"/>
                          </a:solidFill>
                        </a:rPr>
                        <a:t>-5.5</a:t>
                      </a:r>
                    </a:p>
                  </a:txBody>
                  <a:tcPr marR="88900" anchor="ctr">
                    <a:solidFill>
                      <a:srgbClr val="6E9DB6"/>
                    </a:solidFill>
                  </a:tcPr>
                </a:tc>
                <a:tc>
                  <a:txBody>
                    <a:bodyPr/>
                    <a:lstStyle/>
                    <a:p>
                      <a:pPr algn="r"/>
                      <a:r>
                        <a:rPr lang="en-US" sz="1400" b="0">
                          <a:solidFill>
                            <a:srgbClr val="070B18"/>
                          </a:solidFill>
                        </a:rPr>
                        <a:t>+1.1</a:t>
                      </a:r>
                    </a:p>
                  </a:txBody>
                  <a:tcPr marR="88900" anchor="ctr">
                    <a:solidFill>
                      <a:srgbClr val="E8DDC6"/>
                    </a:solidFill>
                  </a:tcPr>
                </a:tc>
                <a:tc>
                  <a:txBody>
                    <a:bodyPr/>
                    <a:lstStyle/>
                    <a:p>
                      <a:pPr algn="r"/>
                      <a:r>
                        <a:rPr lang="en-US" sz="1400" b="0">
                          <a:solidFill>
                            <a:srgbClr val="070B18"/>
                          </a:solidFill>
                        </a:rPr>
                        <a:t>-0.1</a:t>
                      </a:r>
                    </a:p>
                  </a:txBody>
                  <a:tcPr marR="88900" anchor="ctr">
                    <a:solidFill>
                      <a:srgbClr val="C7D8DC"/>
                    </a:solidFill>
                  </a:tcPr>
                </a:tc>
                <a:extLst>
                  <a:ext uri="{0D108BD9-81ED-4DB2-BD59-A6C34878D82A}">
                    <a16:rowId xmlns:a16="http://schemas.microsoft.com/office/drawing/2014/main" val="1965119072"/>
                  </a:ext>
                </a:extLst>
              </a:tr>
              <a:tr h="368300">
                <a:tc>
                  <a:txBody>
                    <a:bodyPr/>
                    <a:lstStyle/>
                    <a:p>
                      <a:pPr algn="ctr"/>
                      <a:r>
                        <a:rPr lang="en-US" sz="1400" b="1">
                          <a:solidFill>
                            <a:srgbClr val="070B18"/>
                          </a:solidFill>
                        </a:rPr>
                        <a:t>2023</a:t>
                      </a:r>
                    </a:p>
                  </a:txBody>
                  <a:tcPr anchor="ctr">
                    <a:solidFill>
                      <a:srgbClr val="EDE8DC"/>
                    </a:solidFill>
                  </a:tcPr>
                </a:tc>
                <a:tc>
                  <a:txBody>
                    <a:bodyPr/>
                    <a:lstStyle/>
                    <a:p>
                      <a:pPr algn="r"/>
                      <a:r>
                        <a:rPr lang="en-US" sz="1400" b="0">
                          <a:solidFill>
                            <a:srgbClr val="070B18"/>
                          </a:solidFill>
                        </a:rPr>
                        <a:t>-0.8</a:t>
                      </a:r>
                    </a:p>
                  </a:txBody>
                  <a:tcPr marR="88900" anchor="ctr">
                    <a:solidFill>
                      <a:srgbClr val="C7D8DC"/>
                    </a:solidFill>
                  </a:tcPr>
                </a:tc>
                <a:tc>
                  <a:txBody>
                    <a:bodyPr/>
                    <a:lstStyle/>
                    <a:p>
                      <a:pPr algn="r"/>
                      <a:r>
                        <a:rPr lang="en-US" sz="1400" b="0">
                          <a:solidFill>
                            <a:srgbClr val="070B18"/>
                          </a:solidFill>
                        </a:rPr>
                        <a:t>-2.0</a:t>
                      </a:r>
                    </a:p>
                  </a:txBody>
                  <a:tcPr marR="88900" anchor="ctr">
                    <a:solidFill>
                      <a:srgbClr val="C7D8DC"/>
                    </a:solidFill>
                  </a:tcPr>
                </a:tc>
                <a:tc>
                  <a:txBody>
                    <a:bodyPr/>
                    <a:lstStyle/>
                    <a:p>
                      <a:pPr algn="r"/>
                      <a:r>
                        <a:rPr lang="en-US" sz="1400" b="0">
                          <a:solidFill>
                            <a:srgbClr val="070B18"/>
                          </a:solidFill>
                        </a:rPr>
                        <a:t>-2.2</a:t>
                      </a:r>
                    </a:p>
                  </a:txBody>
                  <a:tcPr marR="88900" anchor="ctr">
                    <a:solidFill>
                      <a:srgbClr val="C7D8DC"/>
                    </a:solidFill>
                  </a:tcPr>
                </a:tc>
                <a:tc>
                  <a:txBody>
                    <a:bodyPr/>
                    <a:lstStyle/>
                    <a:p>
                      <a:pPr algn="r"/>
                      <a:r>
                        <a:rPr lang="en-US" sz="1400" b="0">
                          <a:solidFill>
                            <a:srgbClr val="070B18"/>
                          </a:solidFill>
                        </a:rPr>
                        <a:t>-2.6</a:t>
                      </a:r>
                    </a:p>
                  </a:txBody>
                  <a:tcPr marR="88900" anchor="ctr">
                    <a:solidFill>
                      <a:srgbClr val="C7D8DC"/>
                    </a:solidFill>
                  </a:tcPr>
                </a:tc>
                <a:tc>
                  <a:txBody>
                    <a:bodyPr/>
                    <a:lstStyle/>
                    <a:p>
                      <a:pPr algn="r"/>
                      <a:r>
                        <a:rPr lang="en-US" sz="1400" b="0">
                          <a:solidFill>
                            <a:srgbClr val="070B18"/>
                          </a:solidFill>
                        </a:rPr>
                        <a:t>+7.1</a:t>
                      </a:r>
                    </a:p>
                  </a:txBody>
                  <a:tcPr marR="88900" anchor="ctr">
                    <a:solidFill>
                      <a:srgbClr val="D2BB91"/>
                    </a:solidFill>
                  </a:tcPr>
                </a:tc>
                <a:tc>
                  <a:txBody>
                    <a:bodyPr/>
                    <a:lstStyle/>
                    <a:p>
                      <a:pPr algn="r"/>
                      <a:r>
                        <a:rPr lang="en-US" sz="1400" b="0">
                          <a:solidFill>
                            <a:srgbClr val="070B18"/>
                          </a:solidFill>
                        </a:rPr>
                        <a:t>-2.4</a:t>
                      </a:r>
                    </a:p>
                  </a:txBody>
                  <a:tcPr marR="88900" anchor="ctr">
                    <a:solidFill>
                      <a:srgbClr val="C7D8DC"/>
                    </a:solidFill>
                  </a:tcPr>
                </a:tc>
                <a:tc>
                  <a:txBody>
                    <a:bodyPr/>
                    <a:lstStyle/>
                    <a:p>
                      <a:pPr algn="r"/>
                      <a:r>
                        <a:rPr lang="en-US" sz="1400" b="0">
                          <a:solidFill>
                            <a:srgbClr val="070B18"/>
                          </a:solidFill>
                        </a:rPr>
                        <a:t>-0.7</a:t>
                      </a:r>
                    </a:p>
                  </a:txBody>
                  <a:tcPr marR="88900" anchor="ctr">
                    <a:solidFill>
                      <a:srgbClr val="C7D8DC"/>
                    </a:solidFill>
                  </a:tcPr>
                </a:tc>
                <a:tc>
                  <a:txBody>
                    <a:bodyPr/>
                    <a:lstStyle/>
                    <a:p>
                      <a:pPr algn="r"/>
                      <a:r>
                        <a:rPr lang="en-US" sz="1400" b="0">
                          <a:solidFill>
                            <a:srgbClr val="070B18"/>
                          </a:solidFill>
                        </a:rPr>
                        <a:t>-1.3</a:t>
                      </a:r>
                    </a:p>
                  </a:txBody>
                  <a:tcPr marR="88900" anchor="ctr">
                    <a:solidFill>
                      <a:srgbClr val="C7D8DC"/>
                    </a:solidFill>
                  </a:tcPr>
                </a:tc>
                <a:tc>
                  <a:txBody>
                    <a:bodyPr/>
                    <a:lstStyle/>
                    <a:p>
                      <a:pPr algn="r"/>
                      <a:r>
                        <a:rPr lang="en-US" sz="1400" b="0">
                          <a:solidFill>
                            <a:srgbClr val="070B18"/>
                          </a:solidFill>
                        </a:rPr>
                        <a:t>-2.5</a:t>
                      </a:r>
                    </a:p>
                  </a:txBody>
                  <a:tcPr marR="88900" anchor="ctr">
                    <a:solidFill>
                      <a:srgbClr val="C7D8DC"/>
                    </a:solidFill>
                  </a:tcPr>
                </a:tc>
                <a:tc>
                  <a:txBody>
                    <a:bodyPr/>
                    <a:lstStyle/>
                    <a:p>
                      <a:pPr algn="r"/>
                      <a:r>
                        <a:rPr lang="en-US" sz="1400" b="0">
                          <a:solidFill>
                            <a:srgbClr val="070B18"/>
                          </a:solidFill>
                        </a:rPr>
                        <a:t>-1.1</a:t>
                      </a:r>
                    </a:p>
                  </a:txBody>
                  <a:tcPr marR="88900" anchor="ctr">
                    <a:solidFill>
                      <a:srgbClr val="C7D8DC"/>
                    </a:solidFill>
                  </a:tcPr>
                </a:tc>
                <a:tc>
                  <a:txBody>
                    <a:bodyPr/>
                    <a:lstStyle/>
                    <a:p>
                      <a:pPr algn="r"/>
                      <a:r>
                        <a:rPr lang="en-US" sz="1400" b="0">
                          <a:solidFill>
                            <a:srgbClr val="070B18"/>
                          </a:solidFill>
                        </a:rPr>
                        <a:t>+0.9</a:t>
                      </a:r>
                    </a:p>
                  </a:txBody>
                  <a:tcPr marR="88900" anchor="ctr">
                    <a:solidFill>
                      <a:srgbClr val="E8DDC6"/>
                    </a:solidFill>
                  </a:tcPr>
                </a:tc>
                <a:tc>
                  <a:txBody>
                    <a:bodyPr/>
                    <a:lstStyle/>
                    <a:p>
                      <a:pPr algn="r"/>
                      <a:r>
                        <a:rPr lang="en-US" sz="1400" b="0">
                          <a:solidFill>
                            <a:srgbClr val="070B18"/>
                          </a:solidFill>
                        </a:rPr>
                        <a:t>+2.1</a:t>
                      </a:r>
                    </a:p>
                  </a:txBody>
                  <a:tcPr marR="88900" anchor="ctr">
                    <a:solidFill>
                      <a:srgbClr val="E8DDC6"/>
                    </a:solidFill>
                  </a:tcPr>
                </a:tc>
                <a:extLst>
                  <a:ext uri="{0D108BD9-81ED-4DB2-BD59-A6C34878D82A}">
                    <a16:rowId xmlns:a16="http://schemas.microsoft.com/office/drawing/2014/main" val="1004578614"/>
                  </a:ext>
                </a:extLst>
              </a:tr>
              <a:tr h="368300">
                <a:tc>
                  <a:txBody>
                    <a:bodyPr/>
                    <a:lstStyle/>
                    <a:p>
                      <a:pPr algn="ctr"/>
                      <a:r>
                        <a:rPr lang="en-US" sz="1400" b="1">
                          <a:solidFill>
                            <a:srgbClr val="070B18"/>
                          </a:solidFill>
                        </a:rPr>
                        <a:t>2024</a:t>
                      </a:r>
                    </a:p>
                  </a:txBody>
                  <a:tcPr anchor="ctr">
                    <a:solidFill>
                      <a:srgbClr val="EDE8DC"/>
                    </a:solidFill>
                  </a:tcPr>
                </a:tc>
                <a:tc>
                  <a:txBody>
                    <a:bodyPr/>
                    <a:lstStyle/>
                    <a:p>
                      <a:pPr algn="r"/>
                      <a:r>
                        <a:rPr lang="en-US" sz="1400" b="0">
                          <a:solidFill>
                            <a:srgbClr val="070B18"/>
                          </a:solidFill>
                        </a:rPr>
                        <a:t>-5.4</a:t>
                      </a:r>
                    </a:p>
                  </a:txBody>
                  <a:tcPr marR="88900" anchor="ctr">
                    <a:solidFill>
                      <a:srgbClr val="6E9DB6"/>
                    </a:solidFill>
                  </a:tcPr>
                </a:tc>
                <a:tc>
                  <a:txBody>
                    <a:bodyPr/>
                    <a:lstStyle/>
                    <a:p>
                      <a:pPr algn="r"/>
                      <a:r>
                        <a:rPr lang="en-US" sz="1400" b="0">
                          <a:solidFill>
                            <a:srgbClr val="070B18"/>
                          </a:solidFill>
                        </a:rPr>
                        <a:t>+14.1</a:t>
                      </a:r>
                    </a:p>
                  </a:txBody>
                  <a:tcPr marR="88900" anchor="ctr">
                    <a:solidFill>
                      <a:srgbClr val="A0885C"/>
                    </a:solidFill>
                  </a:tcPr>
                </a:tc>
                <a:tc>
                  <a:txBody>
                    <a:bodyPr/>
                    <a:lstStyle/>
                    <a:p>
                      <a:pPr algn="r"/>
                      <a:r>
                        <a:rPr lang="en-US" sz="1400" b="0">
                          <a:solidFill>
                            <a:srgbClr val="070B18"/>
                          </a:solidFill>
                        </a:rPr>
                        <a:t>+12.6</a:t>
                      </a:r>
                    </a:p>
                  </a:txBody>
                  <a:tcPr marR="88900" anchor="ctr">
                    <a:solidFill>
                      <a:srgbClr val="A0885C"/>
                    </a:solidFill>
                  </a:tcPr>
                </a:tc>
                <a:tc>
                  <a:txBody>
                    <a:bodyPr/>
                    <a:lstStyle/>
                    <a:p>
                      <a:pPr algn="r"/>
                      <a:r>
                        <a:rPr lang="en-US" sz="1400" b="0">
                          <a:solidFill>
                            <a:srgbClr val="070B18"/>
                          </a:solidFill>
                        </a:rPr>
                        <a:t>+5.8</a:t>
                      </a:r>
                    </a:p>
                  </a:txBody>
                  <a:tcPr marR="88900" anchor="ctr">
                    <a:solidFill>
                      <a:srgbClr val="D2BB91"/>
                    </a:solidFill>
                  </a:tcPr>
                </a:tc>
                <a:tc>
                  <a:txBody>
                    <a:bodyPr/>
                    <a:lstStyle/>
                    <a:p>
                      <a:pPr algn="r"/>
                      <a:r>
                        <a:rPr lang="en-US" sz="1400" b="0">
                          <a:solidFill>
                            <a:srgbClr val="070B18"/>
                          </a:solidFill>
                        </a:rPr>
                        <a:t>+7.1</a:t>
                      </a:r>
                    </a:p>
                  </a:txBody>
                  <a:tcPr marR="88900" anchor="ctr">
                    <a:solidFill>
                      <a:srgbClr val="D2BB91"/>
                    </a:solidFill>
                  </a:tcPr>
                </a:tc>
                <a:tc>
                  <a:txBody>
                    <a:bodyPr/>
                    <a:lstStyle/>
                    <a:p>
                      <a:pPr algn="r"/>
                      <a:r>
                        <a:rPr lang="en-US" sz="1400" b="0">
                          <a:solidFill>
                            <a:srgbClr val="070B18"/>
                          </a:solidFill>
                        </a:rPr>
                        <a:t>+2.4</a:t>
                      </a:r>
                    </a:p>
                  </a:txBody>
                  <a:tcPr marR="88900" anchor="ctr">
                    <a:solidFill>
                      <a:srgbClr val="E8DDC6"/>
                    </a:solidFill>
                  </a:tcPr>
                </a:tc>
                <a:tc>
                  <a:txBody>
                    <a:bodyPr/>
                    <a:lstStyle/>
                    <a:p>
                      <a:pPr algn="r"/>
                      <a:r>
                        <a:rPr lang="en-US" sz="1400" b="0">
                          <a:solidFill>
                            <a:srgbClr val="070B18"/>
                          </a:solidFill>
                        </a:rPr>
                        <a:t>-1.1</a:t>
                      </a:r>
                    </a:p>
                  </a:txBody>
                  <a:tcPr marR="88900" anchor="ctr">
                    <a:solidFill>
                      <a:srgbClr val="C7D8DC"/>
                    </a:solidFill>
                  </a:tcPr>
                </a:tc>
                <a:tc>
                  <a:txBody>
                    <a:bodyPr/>
                    <a:lstStyle/>
                    <a:p>
                      <a:pPr algn="r"/>
                      <a:r>
                        <a:rPr lang="en-US" sz="1400" b="0">
                          <a:solidFill>
                            <a:srgbClr val="070B18"/>
                          </a:solidFill>
                        </a:rPr>
                        <a:t>-6.6</a:t>
                      </a:r>
                    </a:p>
                  </a:txBody>
                  <a:tcPr marR="88900" anchor="ctr">
                    <a:solidFill>
                      <a:srgbClr val="6E9DB6"/>
                    </a:solidFill>
                  </a:tcPr>
                </a:tc>
                <a:tc>
                  <a:txBody>
                    <a:bodyPr/>
                    <a:lstStyle/>
                    <a:p>
                      <a:pPr algn="r"/>
                      <a:r>
                        <a:rPr lang="en-US" sz="1400" b="0">
                          <a:solidFill>
                            <a:srgbClr val="070B18"/>
                          </a:solidFill>
                        </a:rPr>
                        <a:t>+7.1</a:t>
                      </a:r>
                    </a:p>
                  </a:txBody>
                  <a:tcPr marR="88900" anchor="ctr">
                    <a:solidFill>
                      <a:srgbClr val="D2BB91"/>
                    </a:solidFill>
                  </a:tcPr>
                </a:tc>
                <a:tc>
                  <a:txBody>
                    <a:bodyPr/>
                    <a:lstStyle/>
                    <a:p>
                      <a:pPr algn="r"/>
                      <a:r>
                        <a:rPr lang="en-US" sz="1400" b="0">
                          <a:solidFill>
                            <a:srgbClr val="070B18"/>
                          </a:solidFill>
                        </a:rPr>
                        <a:t>+8.2</a:t>
                      </a:r>
                    </a:p>
                  </a:txBody>
                  <a:tcPr marR="88900" anchor="ctr">
                    <a:solidFill>
                      <a:srgbClr val="A0885C"/>
                    </a:solidFill>
                  </a:tcPr>
                </a:tc>
                <a:tc>
                  <a:txBody>
                    <a:bodyPr/>
                    <a:lstStyle/>
                    <a:p>
                      <a:pPr algn="r"/>
                      <a:r>
                        <a:rPr lang="en-US" sz="1400" b="0">
                          <a:solidFill>
                            <a:srgbClr val="070B18"/>
                          </a:solidFill>
                        </a:rPr>
                        <a:t>+26.5</a:t>
                      </a:r>
                    </a:p>
                  </a:txBody>
                  <a:tcPr marR="88900" anchor="ctr">
                    <a:solidFill>
                      <a:srgbClr val="A0885C"/>
                    </a:solidFill>
                  </a:tcPr>
                </a:tc>
                <a:tc>
                  <a:txBody>
                    <a:bodyPr/>
                    <a:lstStyle/>
                    <a:p>
                      <a:pPr algn="r"/>
                      <a:r>
                        <a:rPr lang="en-US" sz="1400" b="0">
                          <a:solidFill>
                            <a:srgbClr val="EDE8DC"/>
                          </a:solidFill>
                        </a:rPr>
                        <a:t>-8.4</a:t>
                      </a:r>
                    </a:p>
                  </a:txBody>
                  <a:tcPr marR="88900" anchor="ctr">
                    <a:solidFill>
                      <a:srgbClr val="466479"/>
                    </a:solidFill>
                  </a:tcPr>
                </a:tc>
                <a:extLst>
                  <a:ext uri="{0D108BD9-81ED-4DB2-BD59-A6C34878D82A}">
                    <a16:rowId xmlns:a16="http://schemas.microsoft.com/office/drawing/2014/main" val="2502736893"/>
                  </a:ext>
                </a:extLst>
              </a:tr>
              <a:tr h="368300">
                <a:tc>
                  <a:txBody>
                    <a:bodyPr/>
                    <a:lstStyle/>
                    <a:p>
                      <a:pPr algn="ctr"/>
                      <a:r>
                        <a:rPr lang="en-US" sz="1400" b="1">
                          <a:solidFill>
                            <a:srgbClr val="070B18"/>
                          </a:solidFill>
                        </a:rPr>
                        <a:t>2025</a:t>
                      </a:r>
                    </a:p>
                  </a:txBody>
                  <a:tcPr anchor="ctr">
                    <a:solidFill>
                      <a:srgbClr val="EDE8DC"/>
                    </a:solidFill>
                  </a:tcPr>
                </a:tc>
                <a:tc>
                  <a:txBody>
                    <a:bodyPr/>
                    <a:lstStyle/>
                    <a:p>
                      <a:pPr algn="r"/>
                      <a:r>
                        <a:rPr lang="en-US" sz="1400" b="0">
                          <a:solidFill>
                            <a:srgbClr val="070B18"/>
                          </a:solidFill>
                        </a:rPr>
                        <a:t>-6.5</a:t>
                      </a:r>
                    </a:p>
                  </a:txBody>
                  <a:tcPr marR="88900" anchor="ctr">
                    <a:solidFill>
                      <a:srgbClr val="6E9DB6"/>
                    </a:solidFill>
                  </a:tcPr>
                </a:tc>
                <a:tc>
                  <a:txBody>
                    <a:bodyPr/>
                    <a:lstStyle/>
                    <a:p>
                      <a:pPr algn="r"/>
                      <a:r>
                        <a:rPr lang="en-US" sz="1400" b="0">
                          <a:solidFill>
                            <a:srgbClr val="070B18"/>
                          </a:solidFill>
                        </a:rPr>
                        <a:t>-3.5</a:t>
                      </a:r>
                    </a:p>
                  </a:txBody>
                  <a:tcPr marR="88900" anchor="ctr">
                    <a:solidFill>
                      <a:srgbClr val="6E9DB6"/>
                    </a:solidFill>
                  </a:tcPr>
                </a:tc>
                <a:tc>
                  <a:txBody>
                    <a:bodyPr/>
                    <a:lstStyle/>
                    <a:p>
                      <a:pPr algn="r"/>
                      <a:r>
                        <a:rPr lang="en-US" sz="1400" b="0">
                          <a:solidFill>
                            <a:srgbClr val="070B18"/>
                          </a:solidFill>
                        </a:rPr>
                        <a:t>-5.3</a:t>
                      </a:r>
                    </a:p>
                  </a:txBody>
                  <a:tcPr marR="88900" anchor="ctr">
                    <a:solidFill>
                      <a:srgbClr val="6E9DB6"/>
                    </a:solidFill>
                  </a:tcPr>
                </a:tc>
                <a:tc>
                  <a:txBody>
                    <a:bodyPr/>
                    <a:lstStyle/>
                    <a:p>
                      <a:pPr algn="r"/>
                      <a:r>
                        <a:rPr lang="en-US" sz="1400" b="0">
                          <a:solidFill>
                            <a:srgbClr val="070B18"/>
                          </a:solidFill>
                        </a:rPr>
                        <a:t>+6.5</a:t>
                      </a:r>
                    </a:p>
                  </a:txBody>
                  <a:tcPr marR="88900" anchor="ctr">
                    <a:solidFill>
                      <a:srgbClr val="D2BB91"/>
                    </a:solidFill>
                  </a:tcPr>
                </a:tc>
                <a:tc>
                  <a:txBody>
                    <a:bodyPr/>
                    <a:lstStyle/>
                    <a:p>
                      <a:pPr algn="r"/>
                      <a:r>
                        <a:rPr lang="en-US" sz="1400" b="0">
                          <a:solidFill>
                            <a:srgbClr val="070B18"/>
                          </a:solidFill>
                        </a:rPr>
                        <a:t>-4.7</a:t>
                      </a:r>
                    </a:p>
                  </a:txBody>
                  <a:tcPr marR="88900" anchor="ctr">
                    <a:solidFill>
                      <a:srgbClr val="6E9DB6"/>
                    </a:solidFill>
                  </a:tcPr>
                </a:tc>
                <a:tc>
                  <a:txBody>
                    <a:bodyPr/>
                    <a:lstStyle/>
                    <a:p>
                      <a:pPr algn="r"/>
                      <a:r>
                        <a:rPr lang="en-US" sz="1400" b="0">
                          <a:solidFill>
                            <a:srgbClr val="070B18"/>
                          </a:solidFill>
                        </a:rPr>
                        <a:t>+3.7</a:t>
                      </a:r>
                    </a:p>
                  </a:txBody>
                  <a:tcPr marR="88900" anchor="ctr">
                    <a:solidFill>
                      <a:srgbClr val="D2BB91"/>
                    </a:solidFill>
                  </a:tcPr>
                </a:tc>
                <a:tc>
                  <a:txBody>
                    <a:bodyPr/>
                    <a:lstStyle/>
                    <a:p>
                      <a:pPr algn="r"/>
                      <a:r>
                        <a:rPr lang="en-US" sz="1400" b="0">
                          <a:solidFill>
                            <a:srgbClr val="070B18"/>
                          </a:solidFill>
                        </a:rPr>
                        <a:t>+14.1</a:t>
                      </a:r>
                    </a:p>
                  </a:txBody>
                  <a:tcPr marR="88900" anchor="ctr">
                    <a:solidFill>
                      <a:srgbClr val="A0885C"/>
                    </a:solidFill>
                  </a:tcPr>
                </a:tc>
                <a:tc>
                  <a:txBody>
                    <a:bodyPr/>
                    <a:lstStyle/>
                    <a:p>
                      <a:pPr algn="r"/>
                      <a:r>
                        <a:rPr lang="en-US" sz="1400" b="0">
                          <a:solidFill>
                            <a:srgbClr val="070B18"/>
                          </a:solidFill>
                        </a:rPr>
                        <a:t>+7.4</a:t>
                      </a:r>
                    </a:p>
                  </a:txBody>
                  <a:tcPr marR="88900" anchor="ctr">
                    <a:solidFill>
                      <a:srgbClr val="D2BB91"/>
                    </a:solidFill>
                  </a:tcPr>
                </a:tc>
                <a:tc>
                  <a:txBody>
                    <a:bodyPr/>
                    <a:lstStyle/>
                    <a:p>
                      <a:pPr algn="r"/>
                      <a:r>
                        <a:rPr lang="en-US" sz="1400" b="0">
                          <a:solidFill>
                            <a:srgbClr val="070B18"/>
                          </a:solidFill>
                        </a:rPr>
                        <a:t>+7.4</a:t>
                      </a:r>
                    </a:p>
                  </a:txBody>
                  <a:tcPr marR="88900" anchor="ctr">
                    <a:solidFill>
                      <a:srgbClr val="D2BB91"/>
                    </a:solidFill>
                  </a:tcPr>
                </a:tc>
                <a:tc>
                  <a:txBody>
                    <a:bodyPr/>
                    <a:lstStyle/>
                    <a:p>
                      <a:pPr algn="r"/>
                      <a:r>
                        <a:rPr lang="en-US" sz="1400" b="0">
                          <a:solidFill>
                            <a:srgbClr val="070B18"/>
                          </a:solidFill>
                        </a:rPr>
                        <a:t>-5.6</a:t>
                      </a:r>
                    </a:p>
                  </a:txBody>
                  <a:tcPr marR="88900" anchor="ctr">
                    <a:solidFill>
                      <a:srgbClr val="6E9DB6"/>
                    </a:solidFill>
                  </a:tcPr>
                </a:tc>
                <a:tc>
                  <a:txBody>
                    <a:bodyPr/>
                    <a:lstStyle/>
                    <a:p>
                      <a:pPr algn="r"/>
                      <a:r>
                        <a:rPr lang="en-US" sz="1400" b="0">
                          <a:solidFill>
                            <a:srgbClr val="070B18"/>
                          </a:solidFill>
                        </a:rPr>
                        <a:t>-5.4</a:t>
                      </a:r>
                    </a:p>
                  </a:txBody>
                  <a:tcPr marR="88900" anchor="ctr">
                    <a:solidFill>
                      <a:srgbClr val="6E9DB6"/>
                    </a:solidFill>
                  </a:tcPr>
                </a:tc>
                <a:tc>
                  <a:txBody>
                    <a:bodyPr/>
                    <a:lstStyle/>
                    <a:p>
                      <a:pPr algn="r"/>
                      <a:r>
                        <a:rPr lang="en-US" sz="1400" b="0">
                          <a:solidFill>
                            <a:srgbClr val="070B18"/>
                          </a:solidFill>
                        </a:rPr>
                        <a:t>-6.8</a:t>
                      </a:r>
                    </a:p>
                  </a:txBody>
                  <a:tcPr marR="88900" anchor="ctr">
                    <a:solidFill>
                      <a:srgbClr val="6E9DB6"/>
                    </a:solidFill>
                  </a:tcPr>
                </a:tc>
                <a:extLst>
                  <a:ext uri="{0D108BD9-81ED-4DB2-BD59-A6C34878D82A}">
                    <a16:rowId xmlns:a16="http://schemas.microsoft.com/office/drawing/2014/main" val="808976953"/>
                  </a:ext>
                </a:extLst>
              </a:tr>
              <a:tr h="368300">
                <a:tc>
                  <a:txBody>
                    <a:bodyPr/>
                    <a:lstStyle/>
                    <a:p>
                      <a:pPr algn="ctr"/>
                      <a:r>
                        <a:rPr lang="en-US" sz="1400" b="1">
                          <a:solidFill>
                            <a:srgbClr val="070B18"/>
                          </a:solidFill>
                        </a:rPr>
                        <a:t>2026</a:t>
                      </a:r>
                    </a:p>
                  </a:txBody>
                  <a:tcPr anchor="ctr">
                    <a:solidFill>
                      <a:srgbClr val="EDE8DC"/>
                    </a:solidFill>
                  </a:tcPr>
                </a:tc>
                <a:tc>
                  <a:txBody>
                    <a:bodyPr/>
                    <a:lstStyle/>
                    <a:p>
                      <a:pPr algn="r"/>
                      <a:r>
                        <a:rPr lang="en-US" sz="1400" b="0" dirty="0">
                          <a:solidFill>
                            <a:srgbClr val="070B18"/>
                          </a:solidFill>
                        </a:rPr>
                        <a:t>+1.0</a:t>
                      </a:r>
                    </a:p>
                  </a:txBody>
                  <a:tcPr marR="88900" anchor="ctr">
                    <a:solidFill>
                      <a:srgbClr val="E8DDC6"/>
                    </a:solidFill>
                  </a:tcPr>
                </a:tc>
                <a:tc>
                  <a:txBody>
                    <a:bodyPr/>
                    <a:lstStyle/>
                    <a:p>
                      <a:pPr algn="r"/>
                      <a:r>
                        <a:rPr lang="en-US" sz="1400" b="0">
                          <a:solidFill>
                            <a:srgbClr val="070B18"/>
                          </a:solidFill>
                        </a:rPr>
                        <a:t>-4.5</a:t>
                      </a:r>
                    </a:p>
                  </a:txBody>
                  <a:tcPr marR="88900" anchor="ctr">
                    <a:solidFill>
                      <a:srgbClr val="6E9DB6"/>
                    </a:solidFill>
                  </a:tcPr>
                </a:tc>
                <a:tc>
                  <a:txBody>
                    <a:bodyPr/>
                    <a:lstStyle/>
                    <a:p>
                      <a:pPr algn="r"/>
                      <a:r>
                        <a:rPr lang="en-US" sz="1400" b="0">
                          <a:solidFill>
                            <a:srgbClr val="070B18"/>
                          </a:solidFill>
                        </a:rPr>
                        <a:t>+0.9</a:t>
                      </a:r>
                    </a:p>
                  </a:txBody>
                  <a:tcPr marR="88900" anchor="ctr">
                    <a:solidFill>
                      <a:srgbClr val="E8DDC6"/>
                    </a:solidFill>
                  </a:tcPr>
                </a:tc>
                <a:tc>
                  <a:txBody>
                    <a:bodyPr/>
                    <a:lstStyle/>
                    <a:p>
                      <a:pPr algn="r"/>
                      <a:r>
                        <a:rPr lang="en-US" sz="1400" b="0">
                          <a:solidFill>
                            <a:srgbClr val="EDE8DC"/>
                          </a:solidFill>
                        </a:rPr>
                        <a:t>-9.2</a:t>
                      </a:r>
                    </a:p>
                  </a:txBody>
                  <a:tcPr marR="88900" anchor="ctr">
                    <a:solidFill>
                      <a:srgbClr val="466479"/>
                    </a:solidFill>
                  </a:tcPr>
                </a:tc>
                <a:tc>
                  <a:txBody>
                    <a:bodyPr/>
                    <a:lstStyle/>
                    <a:p>
                      <a:pPr algn="r"/>
                      <a:r>
                        <a:rPr lang="en-US" sz="1400" b="0">
                          <a:solidFill>
                            <a:srgbClr val="070B18"/>
                          </a:solidFill>
                        </a:rPr>
                        <a:t>+8.3</a:t>
                      </a:r>
                    </a:p>
                  </a:txBody>
                  <a:tcPr marR="88900" anchor="ctr">
                    <a:solidFill>
                      <a:srgbClr val="A0885C"/>
                    </a:solidFill>
                  </a:tcPr>
                </a:tc>
                <a:tc>
                  <a:txBody>
                    <a:bodyPr/>
                    <a:lstStyle/>
                    <a:p>
                      <a:pPr algn="r"/>
                      <a:r>
                        <a:rPr lang="en-US" sz="1400" b="0">
                          <a:solidFill>
                            <a:srgbClr val="070B18"/>
                          </a:solidFill>
                        </a:rPr>
                        <a:t>-0.1</a:t>
                      </a:r>
                    </a:p>
                  </a:txBody>
                  <a:tcPr marR="88900" anchor="ctr">
                    <a:solidFill>
                      <a:srgbClr val="C7D8DC"/>
                    </a:solidFill>
                  </a:tcPr>
                </a:tc>
                <a:tc>
                  <a:txBody>
                    <a:bodyPr/>
                    <a:lstStyle/>
                    <a:p>
                      <a:pPr algn="r"/>
                      <a:r>
                        <a:rPr lang="en-US" sz="1400" b="0">
                          <a:solidFill>
                            <a:srgbClr val="070B18"/>
                          </a:solidFill>
                        </a:rPr>
                        <a:t>+24.2</a:t>
                      </a:r>
                    </a:p>
                  </a:txBody>
                  <a:tcPr marR="88900" anchor="ctr">
                    <a:solidFill>
                      <a:srgbClr val="A0885C"/>
                    </a:solidFill>
                  </a:tcPr>
                </a:tc>
                <a:tc>
                  <a:txBody>
                    <a:bodyPr/>
                    <a:lstStyle/>
                    <a:p>
                      <a:pPr algn="r"/>
                      <a:r>
                        <a:rPr lang="en-US" sz="1400" b="0">
                          <a:solidFill>
                            <a:srgbClr val="070B18"/>
                          </a:solidFill>
                        </a:rPr>
                        <a:t>-4.9</a:t>
                      </a:r>
                    </a:p>
                  </a:txBody>
                  <a:tcPr marR="88900" anchor="ctr">
                    <a:solidFill>
                      <a:srgbClr val="6E9DB6"/>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a:solidFill>
                          <a:srgbClr val="070B18"/>
                        </a:solidFill>
                      </a:endParaRPr>
                    </a:p>
                  </a:txBody>
                  <a:tcPr marR="88900" anchor="ctr">
                    <a:solidFill>
                      <a:srgbClr val="F7F3E9"/>
                    </a:solidFill>
                  </a:tcPr>
                </a:tc>
                <a:tc>
                  <a:txBody>
                    <a:bodyPr/>
                    <a:lstStyle/>
                    <a:p>
                      <a:pPr algn="r"/>
                      <a:endParaRPr lang="en-US" sz="1400" b="0" dirty="0">
                        <a:solidFill>
                          <a:srgbClr val="070B18"/>
                        </a:solidFill>
                      </a:endParaRPr>
                    </a:p>
                  </a:txBody>
                  <a:tcPr marR="88900" anchor="ctr">
                    <a:solidFill>
                      <a:srgbClr val="F7F3E9"/>
                    </a:solidFill>
                  </a:tcPr>
                </a:tc>
                <a:extLst>
                  <a:ext uri="{0D108BD9-81ED-4DB2-BD59-A6C34878D82A}">
                    <a16:rowId xmlns:a16="http://schemas.microsoft.com/office/drawing/2014/main" val="2530579156"/>
                  </a:ext>
                </a:extLst>
              </a:tr>
            </a:tbl>
          </a:graphicData>
        </a:graphic>
      </p:graphicFrame>
      <p:sp>
        <p:nvSpPr>
          <p:cNvPr id="7" name="Takeaway" descr="Hinweisfeld zur Konzentration der Ergebnisspitzen.">
            <a:extLst>
              <a:ext uri="{FF2B5EF4-FFF2-40B4-BE49-F238E27FC236}">
                <a16:creationId xmlns:a16="http://schemas.microsoft.com/office/drawing/2014/main" id="{8AD478B9-FE3B-0A41-8EDE-C0314B38C29B}"/>
              </a:ext>
            </a:extLst>
          </p:cNvPr>
          <p:cNvSpPr/>
          <p:nvPr/>
        </p:nvSpPr>
        <p:spPr>
          <a:xfrm>
            <a:off x="1054100" y="4724400"/>
            <a:ext cx="10083800" cy="7112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buNone/>
            </a:pPr>
            <a:r>
              <a:rPr lang="de-DE" sz="1500" b="1" dirty="0">
                <a:solidFill>
                  <a:srgbClr val="937923"/>
                </a:solidFill>
              </a:rPr>
              <a:t>32 von 69 Monaten positiv. </a:t>
            </a:r>
            <a:r>
              <a:rPr lang="de-DE" sz="1500" dirty="0">
                <a:solidFill>
                  <a:srgbClr val="080E1C"/>
                </a:solidFill>
              </a:rPr>
              <a:t>Die Ergebnisspitzen liegen konzentriert: Nov 2024 mit +26.5 % und Jul 2026 mit +24.2 % sind die stärksten Einzelmonate, Apr 2026 mit -9.2 % der schwächste. Kein wiederkehrendes Kalendermuster erkennbar.</a:t>
            </a:r>
          </a:p>
        </p:txBody>
      </p:sp>
      <p:sp>
        <p:nvSpPr>
          <p:cNvPr id="8" name="Kicker">
            <a:extLst>
              <a:ext uri="{FF2B5EF4-FFF2-40B4-BE49-F238E27FC236}">
                <a16:creationId xmlns:a16="http://schemas.microsoft.com/office/drawing/2014/main" id="{7EAC6F86-8DC8-E048-A28F-A83F66E0A1C5}"/>
              </a:ext>
            </a:extLst>
          </p:cNvPr>
          <p:cNvSpPr txBox="1"/>
          <p:nvPr/>
        </p:nvSpPr>
        <p:spPr>
          <a:xfrm>
            <a:off x="1054100" y="1219200"/>
            <a:ext cx="10083800" cy="330200"/>
          </a:xfrm>
          <a:prstGeom prst="rect">
            <a:avLst/>
          </a:prstGeom>
          <a:noFill/>
        </p:spPr>
        <p:txBody>
          <a:bodyPr vertOverflow="overflow" vert="horz" wrap="square" rtlCol="0" anchor="t">
            <a:noAutofit/>
          </a:bodyPr>
          <a:lstStyle/>
          <a:p>
            <a:pPr algn="l">
              <a:buNone/>
            </a:pPr>
            <a:r>
              <a:rPr lang="de-DE" sz="1400" dirty="0">
                <a:solidFill>
                  <a:srgbClr val="55606B"/>
                </a:solidFill>
              </a:rPr>
              <a:t>Monatsrendite in Prozent; Farbtiefe kodiert die Höhe, dunkler entspricht einem schwächeren Monat.</a:t>
            </a:r>
          </a:p>
        </p:txBody>
      </p:sp>
    </p:spTree>
    <p:extLst>
      <p:ext uri="{BB962C8B-B14F-4D97-AF65-F5344CB8AC3E}">
        <p14:creationId xmlns:p14="http://schemas.microsoft.com/office/powerpoint/2010/main" val="964979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17FDE-0942-D942-98F0-55D317163229}"/>
              </a:ext>
            </a:extLst>
          </p:cNvPr>
          <p:cNvSpPr>
            <a:spLocks noGrp="1"/>
          </p:cNvSpPr>
          <p:nvPr>
            <p:ph type="title"/>
          </p:nvPr>
        </p:nvSpPr>
        <p:spPr/>
        <p:txBody>
          <a:bodyPr/>
          <a:lstStyle/>
          <a:p>
            <a:r>
              <a:rPr lang="de-DE" dirty="0"/>
              <a:t>Ist der Haltedauer-Effekt über die Jahre stabil?</a:t>
            </a:r>
          </a:p>
        </p:txBody>
      </p:sp>
      <p:graphicFrame>
        <p:nvGraphicFramePr>
          <p:cNvPr id="4" name="Table 3" descr="Matrix des durchschnittlichen Ergebnisses je Trade nach Haltedauergruppe und Kalenderjahr. Die Gruppe bis 1 Tag ist in allen sechs Jahren negativ, gesamt minus 3,3 Prozent bei 673 Trades. Die Gruppe 2 bis 7 Tage erreicht gesamt plus 1,9 Prozent bei 368 Trades. Die Gruppe über 7 Tage erreicht gesamt plus 5,1 Prozent bei 336 Trades. In fünf von sechs Jahren steigt das Ergebnis mit der Haltedauer; 2023 ist die Ausnahme mit negativen Werten in allen drei Gruppen.">
            <a:extLst>
              <a:ext uri="{FF2B5EF4-FFF2-40B4-BE49-F238E27FC236}">
                <a16:creationId xmlns:a16="http://schemas.microsoft.com/office/drawing/2014/main" id="{58836B2A-A9CD-204A-A280-ED6F41C7F8ED}"/>
              </a:ext>
            </a:extLst>
          </p:cNvPr>
          <p:cNvGraphicFramePr>
            <a:graphicFrameLocks noGrp="1"/>
          </p:cNvGraphicFramePr>
          <p:nvPr>
            <p:extLst>
              <p:ext uri="{D42A27DB-BD31-4B8C-83A1-F6EECF244321}">
                <p14:modId xmlns:p14="http://schemas.microsoft.com/office/powerpoint/2010/main" val="453995657"/>
              </p:ext>
            </p:extLst>
          </p:nvPr>
        </p:nvGraphicFramePr>
        <p:xfrm>
          <a:off x="1054100" y="1574800"/>
          <a:ext cx="10083800" cy="2565400"/>
        </p:xfrm>
        <a:graphic>
          <a:graphicData uri="http://schemas.openxmlformats.org/drawingml/2006/table">
            <a:tbl>
              <a:tblPr firstRow="1" bandRow="1">
                <a:tableStyleId>{5C22544A-7EE6-4342-B048-85BDC9FD1C3A}</a:tableStyleId>
              </a:tblPr>
              <a:tblGrid>
                <a:gridCol w="1498600">
                  <a:extLst>
                    <a:ext uri="{9D8B030D-6E8A-4147-A177-3AD203B41FA5}">
                      <a16:colId xmlns:a16="http://schemas.microsoft.com/office/drawing/2014/main" val="3629730778"/>
                    </a:ext>
                  </a:extLst>
                </a:gridCol>
                <a:gridCol w="1244600">
                  <a:extLst>
                    <a:ext uri="{9D8B030D-6E8A-4147-A177-3AD203B41FA5}">
                      <a16:colId xmlns:a16="http://schemas.microsoft.com/office/drawing/2014/main" val="3808267434"/>
                    </a:ext>
                  </a:extLst>
                </a:gridCol>
                <a:gridCol w="1244600">
                  <a:extLst>
                    <a:ext uri="{9D8B030D-6E8A-4147-A177-3AD203B41FA5}">
                      <a16:colId xmlns:a16="http://schemas.microsoft.com/office/drawing/2014/main" val="2500620312"/>
                    </a:ext>
                  </a:extLst>
                </a:gridCol>
                <a:gridCol w="1244600">
                  <a:extLst>
                    <a:ext uri="{9D8B030D-6E8A-4147-A177-3AD203B41FA5}">
                      <a16:colId xmlns:a16="http://schemas.microsoft.com/office/drawing/2014/main" val="3097928553"/>
                    </a:ext>
                  </a:extLst>
                </a:gridCol>
                <a:gridCol w="1244600">
                  <a:extLst>
                    <a:ext uri="{9D8B030D-6E8A-4147-A177-3AD203B41FA5}">
                      <a16:colId xmlns:a16="http://schemas.microsoft.com/office/drawing/2014/main" val="3575753624"/>
                    </a:ext>
                  </a:extLst>
                </a:gridCol>
                <a:gridCol w="1244600">
                  <a:extLst>
                    <a:ext uri="{9D8B030D-6E8A-4147-A177-3AD203B41FA5}">
                      <a16:colId xmlns:a16="http://schemas.microsoft.com/office/drawing/2014/main" val="38214460"/>
                    </a:ext>
                  </a:extLst>
                </a:gridCol>
                <a:gridCol w="1244600">
                  <a:extLst>
                    <a:ext uri="{9D8B030D-6E8A-4147-A177-3AD203B41FA5}">
                      <a16:colId xmlns:a16="http://schemas.microsoft.com/office/drawing/2014/main" val="4147955951"/>
                    </a:ext>
                  </a:extLst>
                </a:gridCol>
                <a:gridCol w="1117600">
                  <a:extLst>
                    <a:ext uri="{9D8B030D-6E8A-4147-A177-3AD203B41FA5}">
                      <a16:colId xmlns:a16="http://schemas.microsoft.com/office/drawing/2014/main" val="1407510553"/>
                    </a:ext>
                  </a:extLst>
                </a:gridCol>
              </a:tblGrid>
              <a:tr h="431800">
                <a:tc>
                  <a:txBody>
                    <a:bodyPr/>
                    <a:lstStyle/>
                    <a:p>
                      <a:pPr algn="ctr"/>
                      <a:r>
                        <a:rPr lang="en-US" sz="1400" b="1">
                          <a:solidFill>
                            <a:srgbClr val="F7F3E9"/>
                          </a:solidFill>
                        </a:rPr>
                        <a:t>Haltedauer</a:t>
                      </a:r>
                    </a:p>
                  </a:txBody>
                  <a:tcPr anchor="ctr">
                    <a:solidFill>
                      <a:srgbClr val="070B18"/>
                    </a:solidFill>
                  </a:tcPr>
                </a:tc>
                <a:tc>
                  <a:txBody>
                    <a:bodyPr/>
                    <a:lstStyle/>
                    <a:p>
                      <a:pPr algn="ctr"/>
                      <a:r>
                        <a:rPr lang="en-US" sz="1400" b="1">
                          <a:solidFill>
                            <a:srgbClr val="F7F3E9"/>
                          </a:solidFill>
                        </a:rPr>
                        <a:t>2021</a:t>
                      </a:r>
                    </a:p>
                  </a:txBody>
                  <a:tcPr anchor="ctr">
                    <a:solidFill>
                      <a:srgbClr val="070B18"/>
                    </a:solidFill>
                  </a:tcPr>
                </a:tc>
                <a:tc>
                  <a:txBody>
                    <a:bodyPr/>
                    <a:lstStyle/>
                    <a:p>
                      <a:pPr algn="ctr"/>
                      <a:r>
                        <a:rPr lang="en-US" sz="1400" b="1">
                          <a:solidFill>
                            <a:srgbClr val="F7F3E9"/>
                          </a:solidFill>
                        </a:rPr>
                        <a:t>2022</a:t>
                      </a:r>
                    </a:p>
                  </a:txBody>
                  <a:tcPr anchor="ctr">
                    <a:solidFill>
                      <a:srgbClr val="070B18"/>
                    </a:solidFill>
                  </a:tcPr>
                </a:tc>
                <a:tc>
                  <a:txBody>
                    <a:bodyPr/>
                    <a:lstStyle/>
                    <a:p>
                      <a:pPr algn="ctr"/>
                      <a:r>
                        <a:rPr lang="en-US" sz="1400" b="1">
                          <a:solidFill>
                            <a:srgbClr val="F7F3E9"/>
                          </a:solidFill>
                        </a:rPr>
                        <a:t>2023</a:t>
                      </a:r>
                    </a:p>
                  </a:txBody>
                  <a:tcPr anchor="ctr">
                    <a:solidFill>
                      <a:srgbClr val="070B18"/>
                    </a:solidFill>
                  </a:tcPr>
                </a:tc>
                <a:tc>
                  <a:txBody>
                    <a:bodyPr/>
                    <a:lstStyle/>
                    <a:p>
                      <a:pPr algn="ctr"/>
                      <a:r>
                        <a:rPr lang="en-US" sz="1400" b="1">
                          <a:solidFill>
                            <a:srgbClr val="F7F3E9"/>
                          </a:solidFill>
                        </a:rPr>
                        <a:t>2024</a:t>
                      </a:r>
                    </a:p>
                  </a:txBody>
                  <a:tcPr anchor="ctr">
                    <a:solidFill>
                      <a:srgbClr val="070B18"/>
                    </a:solidFill>
                  </a:tcPr>
                </a:tc>
                <a:tc>
                  <a:txBody>
                    <a:bodyPr/>
                    <a:lstStyle/>
                    <a:p>
                      <a:pPr algn="ctr"/>
                      <a:r>
                        <a:rPr lang="en-US" sz="1400" b="1">
                          <a:solidFill>
                            <a:srgbClr val="F7F3E9"/>
                          </a:solidFill>
                        </a:rPr>
                        <a:t>2025</a:t>
                      </a:r>
                    </a:p>
                  </a:txBody>
                  <a:tcPr anchor="ctr">
                    <a:solidFill>
                      <a:srgbClr val="070B18"/>
                    </a:solidFill>
                  </a:tcPr>
                </a:tc>
                <a:tc>
                  <a:txBody>
                    <a:bodyPr/>
                    <a:lstStyle/>
                    <a:p>
                      <a:pPr algn="ctr"/>
                      <a:r>
                        <a:rPr lang="en-US" sz="1400" b="1">
                          <a:solidFill>
                            <a:srgbClr val="F7F3E9"/>
                          </a:solidFill>
                        </a:rPr>
                        <a:t>2026</a:t>
                      </a:r>
                    </a:p>
                  </a:txBody>
                  <a:tcPr anchor="ctr">
                    <a:solidFill>
                      <a:srgbClr val="070B18"/>
                    </a:solidFill>
                  </a:tcPr>
                </a:tc>
                <a:tc>
                  <a:txBody>
                    <a:bodyPr/>
                    <a:lstStyle/>
                    <a:p>
                      <a:pPr algn="ctr"/>
                      <a:r>
                        <a:rPr lang="en-US" sz="1400" b="1">
                          <a:solidFill>
                            <a:srgbClr val="F7F3E9"/>
                          </a:solidFill>
                        </a:rPr>
                        <a:t>Gesamt</a:t>
                      </a:r>
                    </a:p>
                  </a:txBody>
                  <a:tcPr anchor="ctr">
                    <a:solidFill>
                      <a:srgbClr val="070B18"/>
                    </a:solidFill>
                  </a:tcPr>
                </a:tc>
                <a:extLst>
                  <a:ext uri="{0D108BD9-81ED-4DB2-BD59-A6C34878D82A}">
                    <a16:rowId xmlns:a16="http://schemas.microsoft.com/office/drawing/2014/main" val="463165809"/>
                  </a:ext>
                </a:extLst>
              </a:tr>
              <a:tr h="711200">
                <a:tc>
                  <a:txBody>
                    <a:bodyPr/>
                    <a:lstStyle/>
                    <a:p>
                      <a:pPr algn="l"/>
                      <a:r>
                        <a:rPr lang="en-US" sz="1400" b="1">
                          <a:solidFill>
                            <a:srgbClr val="070B18"/>
                          </a:solidFill>
                        </a:rPr>
                        <a:t>bis 1 Tag</a:t>
                      </a:r>
                    </a:p>
                  </a:txBody>
                  <a:tcPr anchor="ctr">
                    <a:solidFill>
                      <a:srgbClr val="EDE8DC"/>
                    </a:solidFill>
                  </a:tcPr>
                </a:tc>
                <a:tc>
                  <a:txBody>
                    <a:bodyPr/>
                    <a:lstStyle/>
                    <a:p>
                      <a:pPr algn="ctr"/>
                      <a:r>
                        <a:rPr lang="en-US" sz="1400" b="0">
                          <a:solidFill>
                            <a:srgbClr val="EDE8DC"/>
                          </a:solidFill>
                        </a:rPr>
                        <a:t>-7.8 %
n = 7 ³</a:t>
                      </a:r>
                    </a:p>
                  </a:txBody>
                  <a:tcPr anchor="ctr">
                    <a:solidFill>
                      <a:srgbClr val="466479"/>
                    </a:solidFill>
                  </a:tcPr>
                </a:tc>
                <a:tc>
                  <a:txBody>
                    <a:bodyPr/>
                    <a:lstStyle/>
                    <a:p>
                      <a:pPr algn="ctr"/>
                      <a:r>
                        <a:rPr lang="en-US" sz="1400" b="0">
                          <a:solidFill>
                            <a:srgbClr val="EDE8DC"/>
                          </a:solidFill>
                        </a:rPr>
                        <a:t>-6.3 %
n = 40</a:t>
                      </a:r>
                    </a:p>
                  </a:txBody>
                  <a:tcPr anchor="ctr">
                    <a:solidFill>
                      <a:srgbClr val="466479"/>
                    </a:solidFill>
                  </a:tcPr>
                </a:tc>
                <a:tc>
                  <a:txBody>
                    <a:bodyPr/>
                    <a:lstStyle/>
                    <a:p>
                      <a:pPr algn="ctr"/>
                      <a:r>
                        <a:rPr lang="en-US" sz="1400" b="0">
                          <a:solidFill>
                            <a:srgbClr val="070B18"/>
                          </a:solidFill>
                        </a:rPr>
                        <a:t>-2.0 %
n = 43</a:t>
                      </a:r>
                    </a:p>
                  </a:txBody>
                  <a:tcPr anchor="ctr">
                    <a:solidFill>
                      <a:srgbClr val="C7D8DC"/>
                    </a:solidFill>
                  </a:tcPr>
                </a:tc>
                <a:tc>
                  <a:txBody>
                    <a:bodyPr/>
                    <a:lstStyle/>
                    <a:p>
                      <a:pPr algn="ctr"/>
                      <a:r>
                        <a:rPr lang="en-US" sz="1400" b="0">
                          <a:solidFill>
                            <a:srgbClr val="070B18"/>
                          </a:solidFill>
                        </a:rPr>
                        <a:t>-2.1 %
n = 288</a:t>
                      </a:r>
                    </a:p>
                  </a:txBody>
                  <a:tcPr anchor="ctr">
                    <a:solidFill>
                      <a:srgbClr val="6E9DB6"/>
                    </a:solidFill>
                  </a:tcPr>
                </a:tc>
                <a:tc>
                  <a:txBody>
                    <a:bodyPr/>
                    <a:lstStyle/>
                    <a:p>
                      <a:pPr algn="ctr"/>
                      <a:r>
                        <a:rPr lang="en-US" sz="1400" b="0">
                          <a:solidFill>
                            <a:srgbClr val="070B18"/>
                          </a:solidFill>
                        </a:rPr>
                        <a:t>-4.0 %
n = 187</a:t>
                      </a:r>
                    </a:p>
                  </a:txBody>
                  <a:tcPr anchor="ctr">
                    <a:solidFill>
                      <a:srgbClr val="6E9DB6"/>
                    </a:solidFill>
                  </a:tcPr>
                </a:tc>
                <a:tc>
                  <a:txBody>
                    <a:bodyPr/>
                    <a:lstStyle/>
                    <a:p>
                      <a:pPr algn="ctr"/>
                      <a:r>
                        <a:rPr lang="en-US" sz="1400" b="0">
                          <a:solidFill>
                            <a:srgbClr val="070B18"/>
                          </a:solidFill>
                        </a:rPr>
                        <a:t>-4.7 %
n = 108</a:t>
                      </a:r>
                    </a:p>
                  </a:txBody>
                  <a:tcPr anchor="ctr">
                    <a:solidFill>
                      <a:srgbClr val="6E9DB6"/>
                    </a:solidFill>
                  </a:tcPr>
                </a:tc>
                <a:tc>
                  <a:txBody>
                    <a:bodyPr/>
                    <a:lstStyle/>
                    <a:p>
                      <a:pPr algn="ctr"/>
                      <a:r>
                        <a:rPr lang="en-US" sz="1400" b="1">
                          <a:solidFill>
                            <a:srgbClr val="070B18"/>
                          </a:solidFill>
                        </a:rPr>
                        <a:t>-3.3 %
n = 673</a:t>
                      </a:r>
                    </a:p>
                  </a:txBody>
                  <a:tcPr anchor="ctr">
                    <a:solidFill>
                      <a:srgbClr val="6E9DB6"/>
                    </a:solidFill>
                  </a:tcPr>
                </a:tc>
                <a:extLst>
                  <a:ext uri="{0D108BD9-81ED-4DB2-BD59-A6C34878D82A}">
                    <a16:rowId xmlns:a16="http://schemas.microsoft.com/office/drawing/2014/main" val="3515517390"/>
                  </a:ext>
                </a:extLst>
              </a:tr>
              <a:tr h="711200">
                <a:tc>
                  <a:txBody>
                    <a:bodyPr/>
                    <a:lstStyle/>
                    <a:p>
                      <a:pPr algn="l"/>
                      <a:r>
                        <a:rPr lang="en-US" sz="1400" b="1">
                          <a:solidFill>
                            <a:srgbClr val="070B18"/>
                          </a:solidFill>
                        </a:rPr>
                        <a:t>2 bis 7 Tage</a:t>
                      </a:r>
                    </a:p>
                  </a:txBody>
                  <a:tcPr anchor="ctr">
                    <a:solidFill>
                      <a:srgbClr val="EDE8DC"/>
                    </a:solidFill>
                  </a:tcPr>
                </a:tc>
                <a:tc>
                  <a:txBody>
                    <a:bodyPr/>
                    <a:lstStyle/>
                    <a:p>
                      <a:pPr algn="ctr"/>
                      <a:r>
                        <a:rPr lang="en-US" sz="1400" b="0">
                          <a:solidFill>
                            <a:srgbClr val="070B18"/>
                          </a:solidFill>
                        </a:rPr>
                        <a:t>+7.7 %
n = 12 ³</a:t>
                      </a:r>
                    </a:p>
                  </a:txBody>
                  <a:tcPr anchor="ctr">
                    <a:solidFill>
                      <a:srgbClr val="A0885C"/>
                    </a:solidFill>
                  </a:tcPr>
                </a:tc>
                <a:tc>
                  <a:txBody>
                    <a:bodyPr/>
                    <a:lstStyle/>
                    <a:p>
                      <a:pPr algn="ctr"/>
                      <a:r>
                        <a:rPr lang="en-US" sz="1400" b="0">
                          <a:solidFill>
                            <a:srgbClr val="070B18"/>
                          </a:solidFill>
                        </a:rPr>
                        <a:t>+5.1 %
n = 32</a:t>
                      </a:r>
                    </a:p>
                  </a:txBody>
                  <a:tcPr anchor="ctr">
                    <a:solidFill>
                      <a:srgbClr val="D2BB91"/>
                    </a:solidFill>
                  </a:tcPr>
                </a:tc>
                <a:tc>
                  <a:txBody>
                    <a:bodyPr/>
                    <a:lstStyle/>
                    <a:p>
                      <a:pPr algn="ctr"/>
                      <a:r>
                        <a:rPr lang="en-US" sz="1400" b="0">
                          <a:solidFill>
                            <a:srgbClr val="070B18"/>
                          </a:solidFill>
                        </a:rPr>
                        <a:t>-4.2 %
n = 50</a:t>
                      </a:r>
                    </a:p>
                  </a:txBody>
                  <a:tcPr anchor="ctr">
                    <a:solidFill>
                      <a:srgbClr val="6E9DB6"/>
                    </a:solidFill>
                  </a:tcPr>
                </a:tc>
                <a:tc>
                  <a:txBody>
                    <a:bodyPr/>
                    <a:lstStyle/>
                    <a:p>
                      <a:pPr algn="ctr"/>
                      <a:r>
                        <a:rPr lang="en-US" sz="1400" b="0">
                          <a:solidFill>
                            <a:srgbClr val="070B18"/>
                          </a:solidFill>
                        </a:rPr>
                        <a:t>+2.6 %
n = 144</a:t>
                      </a:r>
                    </a:p>
                  </a:txBody>
                  <a:tcPr anchor="ctr">
                    <a:solidFill>
                      <a:srgbClr val="D2BB91"/>
                    </a:solidFill>
                  </a:tcPr>
                </a:tc>
                <a:tc>
                  <a:txBody>
                    <a:bodyPr/>
                    <a:lstStyle/>
                    <a:p>
                      <a:pPr algn="ctr"/>
                      <a:r>
                        <a:rPr lang="en-US" sz="1400" b="0">
                          <a:solidFill>
                            <a:srgbClr val="070B18"/>
                          </a:solidFill>
                        </a:rPr>
                        <a:t>-1.7 %
n = 102</a:t>
                      </a:r>
                    </a:p>
                  </a:txBody>
                  <a:tcPr anchor="ctr">
                    <a:solidFill>
                      <a:srgbClr val="C7D8DC"/>
                    </a:solidFill>
                  </a:tcPr>
                </a:tc>
                <a:tc>
                  <a:txBody>
                    <a:bodyPr/>
                    <a:lstStyle/>
                    <a:p>
                      <a:pPr algn="ctr"/>
                      <a:r>
                        <a:rPr lang="en-US" sz="1400" b="0">
                          <a:solidFill>
                            <a:srgbClr val="070B18"/>
                          </a:solidFill>
                        </a:rPr>
                        <a:t>+16.5 %
n = 28</a:t>
                      </a:r>
                    </a:p>
                  </a:txBody>
                  <a:tcPr anchor="ctr">
                    <a:solidFill>
                      <a:srgbClr val="A0885C"/>
                    </a:solidFill>
                  </a:tcPr>
                </a:tc>
                <a:tc>
                  <a:txBody>
                    <a:bodyPr/>
                    <a:lstStyle/>
                    <a:p>
                      <a:pPr algn="ctr"/>
                      <a:r>
                        <a:rPr lang="en-US" sz="1400" b="1">
                          <a:solidFill>
                            <a:srgbClr val="070B18"/>
                          </a:solidFill>
                        </a:rPr>
                        <a:t>+1.9 %
n = 368</a:t>
                      </a:r>
                    </a:p>
                  </a:txBody>
                  <a:tcPr anchor="ctr">
                    <a:solidFill>
                      <a:srgbClr val="E8DDC6"/>
                    </a:solidFill>
                  </a:tcPr>
                </a:tc>
                <a:extLst>
                  <a:ext uri="{0D108BD9-81ED-4DB2-BD59-A6C34878D82A}">
                    <a16:rowId xmlns:a16="http://schemas.microsoft.com/office/drawing/2014/main" val="1845299036"/>
                  </a:ext>
                </a:extLst>
              </a:tr>
              <a:tr h="711200">
                <a:tc>
                  <a:txBody>
                    <a:bodyPr/>
                    <a:lstStyle/>
                    <a:p>
                      <a:pPr algn="l"/>
                      <a:r>
                        <a:rPr lang="en-US" sz="1400" b="1">
                          <a:solidFill>
                            <a:srgbClr val="070B18"/>
                          </a:solidFill>
                        </a:rPr>
                        <a:t>über 7 Tage</a:t>
                      </a:r>
                    </a:p>
                  </a:txBody>
                  <a:tcPr anchor="ctr">
                    <a:solidFill>
                      <a:srgbClr val="EDE8DC"/>
                    </a:solidFill>
                  </a:tcPr>
                </a:tc>
                <a:tc>
                  <a:txBody>
                    <a:bodyPr/>
                    <a:lstStyle/>
                    <a:p>
                      <a:pPr algn="ctr"/>
                      <a:r>
                        <a:rPr lang="en-US" sz="1400" b="0">
                          <a:solidFill>
                            <a:srgbClr val="070B18"/>
                          </a:solidFill>
                        </a:rPr>
                        <a:t>+3.0 %
n = 9 ³</a:t>
                      </a:r>
                    </a:p>
                  </a:txBody>
                  <a:tcPr anchor="ctr">
                    <a:solidFill>
                      <a:srgbClr val="D2BB91"/>
                    </a:solidFill>
                  </a:tcPr>
                </a:tc>
                <a:tc>
                  <a:txBody>
                    <a:bodyPr/>
                    <a:lstStyle/>
                    <a:p>
                      <a:pPr algn="ctr"/>
                      <a:r>
                        <a:rPr lang="en-US" sz="1400" b="0">
                          <a:solidFill>
                            <a:srgbClr val="070B18"/>
                          </a:solidFill>
                        </a:rPr>
                        <a:t>+7.9 %
n = 85</a:t>
                      </a:r>
                    </a:p>
                  </a:txBody>
                  <a:tcPr anchor="ctr">
                    <a:solidFill>
                      <a:srgbClr val="A0885C"/>
                    </a:solidFill>
                  </a:tcPr>
                </a:tc>
                <a:tc>
                  <a:txBody>
                    <a:bodyPr/>
                    <a:lstStyle/>
                    <a:p>
                      <a:pPr algn="ctr"/>
                      <a:r>
                        <a:rPr lang="en-US" sz="1400" b="0">
                          <a:solidFill>
                            <a:srgbClr val="070B18"/>
                          </a:solidFill>
                        </a:rPr>
                        <a:t>-4.8 %
n = 77</a:t>
                      </a:r>
                    </a:p>
                  </a:txBody>
                  <a:tcPr anchor="ctr">
                    <a:solidFill>
                      <a:srgbClr val="6E9DB6"/>
                    </a:solidFill>
                  </a:tcPr>
                </a:tc>
                <a:tc>
                  <a:txBody>
                    <a:bodyPr/>
                    <a:lstStyle/>
                    <a:p>
                      <a:pPr algn="ctr"/>
                      <a:r>
                        <a:rPr lang="en-US" sz="1400" b="0">
                          <a:solidFill>
                            <a:srgbClr val="070B18"/>
                          </a:solidFill>
                        </a:rPr>
                        <a:t>+6.2 %
n = 112</a:t>
                      </a:r>
                    </a:p>
                  </a:txBody>
                  <a:tcPr anchor="ctr">
                    <a:solidFill>
                      <a:srgbClr val="A0885C"/>
                    </a:solidFill>
                  </a:tcPr>
                </a:tc>
                <a:tc>
                  <a:txBody>
                    <a:bodyPr/>
                    <a:lstStyle/>
                    <a:p>
                      <a:pPr algn="ctr"/>
                      <a:r>
                        <a:rPr lang="en-US" sz="1400" b="0">
                          <a:solidFill>
                            <a:srgbClr val="070B18"/>
                          </a:solidFill>
                        </a:rPr>
                        <a:t>+8.5 %
n = 46</a:t>
                      </a:r>
                    </a:p>
                  </a:txBody>
                  <a:tcPr anchor="ctr">
                    <a:solidFill>
                      <a:srgbClr val="A0885C"/>
                    </a:solidFill>
                  </a:tcPr>
                </a:tc>
                <a:tc>
                  <a:txBody>
                    <a:bodyPr/>
                    <a:lstStyle/>
                    <a:p>
                      <a:pPr algn="ctr"/>
                      <a:r>
                        <a:rPr lang="en-US" sz="1400" b="0">
                          <a:solidFill>
                            <a:srgbClr val="070B18"/>
                          </a:solidFill>
                        </a:rPr>
                        <a:t>+42.2 %
n = 7 ³</a:t>
                      </a:r>
                    </a:p>
                  </a:txBody>
                  <a:tcPr anchor="ctr">
                    <a:solidFill>
                      <a:srgbClr val="A0885C"/>
                    </a:solidFill>
                  </a:tcPr>
                </a:tc>
                <a:tc>
                  <a:txBody>
                    <a:bodyPr/>
                    <a:lstStyle/>
                    <a:p>
                      <a:pPr algn="ctr"/>
                      <a:r>
                        <a:rPr lang="en-US" sz="1400" b="1">
                          <a:solidFill>
                            <a:srgbClr val="070B18"/>
                          </a:solidFill>
                        </a:rPr>
                        <a:t>+5.1 %
n = 336</a:t>
                      </a:r>
                    </a:p>
                  </a:txBody>
                  <a:tcPr anchor="ctr">
                    <a:solidFill>
                      <a:srgbClr val="D2BB91"/>
                    </a:solidFill>
                  </a:tcPr>
                </a:tc>
                <a:extLst>
                  <a:ext uri="{0D108BD9-81ED-4DB2-BD59-A6C34878D82A}">
                    <a16:rowId xmlns:a16="http://schemas.microsoft.com/office/drawing/2014/main" val="4159250227"/>
                  </a:ext>
                </a:extLst>
              </a:tr>
            </a:tbl>
          </a:graphicData>
        </a:graphic>
      </p:graphicFrame>
      <p:sp>
        <p:nvSpPr>
          <p:cNvPr id="5" name="Takeaway" descr="Hinweisfeld zur Stabilität des Haltedauer-Effekts über die Jahre.">
            <a:extLst>
              <a:ext uri="{FF2B5EF4-FFF2-40B4-BE49-F238E27FC236}">
                <a16:creationId xmlns:a16="http://schemas.microsoft.com/office/drawing/2014/main" id="{E1880A6B-926D-9344-ACC4-717C59343CF5}"/>
              </a:ext>
            </a:extLst>
          </p:cNvPr>
          <p:cNvSpPr/>
          <p:nvPr/>
        </p:nvSpPr>
        <p:spPr>
          <a:xfrm>
            <a:off x="1054100" y="4724400"/>
            <a:ext cx="10083800" cy="736600"/>
          </a:xfrm>
          <a:prstGeom prst="rect">
            <a:avLst/>
          </a:prstGeom>
          <a:solidFill>
            <a:srgbClr val="EDE8D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lnSpc>
                <a:spcPct val="100000"/>
              </a:lnSpc>
              <a:buNone/>
            </a:pPr>
            <a:r>
              <a:rPr lang="de-DE" sz="1500" b="1" dirty="0">
                <a:solidFill>
                  <a:srgbClr val="937923"/>
                </a:solidFill>
              </a:rPr>
              <a:t>Ja, mit einer Ausnahme. </a:t>
            </a:r>
            <a:r>
              <a:rPr lang="de-DE" sz="1500" dirty="0">
                <a:solidFill>
                  <a:srgbClr val="080E1C"/>
                </a:solidFill>
              </a:rPr>
              <a:t>Die Klasse „bis 1 Tag“ ist in allen sechs Jahren negativ. In fünf von sechs Jahren steigt das Ergebnis monoton mit der Haltedauer; 2023 ist das einzige Jahr, in dem alle drei Klassen negativ schließen. Der Effekt ist damit kein Artefakt eines einzelnen starken Jahres.</a:t>
            </a:r>
          </a:p>
        </p:txBody>
      </p:sp>
      <p:sp>
        <p:nvSpPr>
          <p:cNvPr id="6" name="Quelle">
            <a:extLst>
              <a:ext uri="{FF2B5EF4-FFF2-40B4-BE49-F238E27FC236}">
                <a16:creationId xmlns:a16="http://schemas.microsoft.com/office/drawing/2014/main" id="{0C74469B-FFC4-6046-9AE7-978207D986F6}"/>
              </a:ext>
            </a:extLst>
          </p:cNvPr>
          <p:cNvSpPr txBox="1"/>
          <p:nvPr/>
        </p:nvSpPr>
        <p:spPr>
          <a:xfrm>
            <a:off x="1054100" y="5740400"/>
            <a:ext cx="10083800" cy="533400"/>
          </a:xfrm>
          <a:prstGeom prst="rect">
            <a:avLst/>
          </a:prstGeom>
          <a:noFill/>
        </p:spPr>
        <p:txBody>
          <a:bodyPr vertOverflow="overflow" vert="horz" wrap="square" rtlCol="0" anchor="t">
            <a:noAutofit/>
          </a:bodyPr>
          <a:lstStyle/>
          <a:p>
            <a:pPr algn="l">
              <a:lnSpc>
                <a:spcPct val="104000"/>
              </a:lnSpc>
              <a:buNone/>
            </a:pPr>
            <a:r>
              <a:rPr lang="de-DE" sz="1000" b="1" dirty="0">
                <a:solidFill>
                  <a:srgbClr val="646469"/>
                </a:solidFill>
              </a:rPr>
              <a:t>³ </a:t>
            </a:r>
            <a:r>
              <a:rPr lang="de-DE" sz="1000" dirty="0">
                <a:solidFill>
                  <a:srgbClr val="646469"/>
                </a:solidFill>
              </a:rPr>
              <a:t>Fallzahl unter 15, statistisch nicht belastbar: alle drei Klassen in 2021 sowie „über 7 Tage“ in 2026, wo die +42.2 % auf sieben Trades beruhen.</a:t>
            </a:r>
          </a:p>
          <a:p>
            <a:pPr algn="l">
              <a:lnSpc>
                <a:spcPct val="104000"/>
              </a:lnSpc>
              <a:buNone/>
            </a:pPr>
            <a:r>
              <a:rPr lang="de-DE" sz="1000" dirty="0">
                <a:solidFill>
                  <a:srgbClr val="646469"/>
                </a:solidFill>
              </a:rPr>
              <a:t>Farbskala als Helligkeitsrampe, graustufentauglich; Vorzeichen steht zusätzlich in jeder Zelle.</a:t>
            </a:r>
          </a:p>
          <a:p>
            <a:pPr algn="l">
              <a:lnSpc>
                <a:spcPct val="104000"/>
              </a:lnSpc>
              <a:buNone/>
            </a:pPr>
            <a:r>
              <a:rPr lang="de-DE" sz="1000" dirty="0">
                <a:solidFill>
                  <a:srgbClr val="646469"/>
                </a:solidFill>
              </a:rPr>
              <a:t>Quelle: eigene Auswertung der Strategiehistorie; 1.377 Rundtrips 2021 bis 28.08.2026, gleichgewichtet je Trade. Der Einzeltrade aus 2020 ist ausgeschlossen.</a:t>
            </a:r>
          </a:p>
        </p:txBody>
      </p:sp>
      <p:sp>
        <p:nvSpPr>
          <p:cNvPr id="3" name="Kicker">
            <a:extLst>
              <a:ext uri="{FF2B5EF4-FFF2-40B4-BE49-F238E27FC236}">
                <a16:creationId xmlns:a16="http://schemas.microsoft.com/office/drawing/2014/main" id="{27364E93-C56B-5E4E-A54C-D6E40E9F829B}"/>
              </a:ext>
            </a:extLst>
          </p:cNvPr>
          <p:cNvSpPr txBox="1"/>
          <p:nvPr/>
        </p:nvSpPr>
        <p:spPr>
          <a:xfrm>
            <a:off x="1054100" y="1219200"/>
            <a:ext cx="10083800" cy="330200"/>
          </a:xfrm>
          <a:prstGeom prst="rect">
            <a:avLst/>
          </a:prstGeom>
          <a:noFill/>
        </p:spPr>
        <p:txBody>
          <a:bodyPr vertOverflow="overflow" vert="horz" wrap="square" rtlCol="0" anchor="t">
            <a:noAutofit/>
          </a:bodyPr>
          <a:lstStyle/>
          <a:p>
            <a:pPr algn="l">
              <a:buNone/>
            </a:pPr>
            <a:r>
              <a:rPr lang="de-DE" sz="1400" dirty="0">
                <a:solidFill>
                  <a:srgbClr val="55606B"/>
                </a:solidFill>
              </a:rPr>
              <a:t>Ø Ergebnis je Trade und Fallzahl je Zelle; drei Haltedauergruppen gegen sechs Kalenderjahre.</a:t>
            </a:r>
          </a:p>
        </p:txBody>
      </p:sp>
    </p:spTree>
    <p:extLst>
      <p:ext uri="{BB962C8B-B14F-4D97-AF65-F5344CB8AC3E}">
        <p14:creationId xmlns:p14="http://schemas.microsoft.com/office/powerpoint/2010/main" val="2246716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70B18">
            <a:alpha val="100000"/>
          </a:srgb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A46C0B-35A2-0B54-750A-35BF4FBEEF04}"/>
              </a:ext>
            </a:extLst>
          </p:cNvPr>
          <p:cNvSpPr>
            <a:spLocks noGrp="1"/>
          </p:cNvSpPr>
          <p:nvPr>
            <p:ph type="title"/>
          </p:nvPr>
        </p:nvSpPr>
        <p:spPr>
          <a:xfrm>
            <a:off x="1778000" y="2540000"/>
            <a:ext cx="8636000" cy="1905000"/>
          </a:xfrm>
        </p:spPr>
        <p:txBody>
          <a:bodyPr/>
          <a:lstStyle/>
          <a:p>
            <a:pPr algn="ctr">
              <a:lnSpc>
                <a:spcPct val="106000"/>
              </a:lnSpc>
              <a:buNone/>
            </a:pPr>
            <a:r>
              <a:rPr lang="de-DE" sz="3600" i="1" spc="20" dirty="0">
                <a:solidFill>
                  <a:srgbClr val="F7F5EF"/>
                </a:solidFill>
              </a:rPr>
              <a:t>„All trading is ultimately discretionary.“</a:t>
            </a:r>
          </a:p>
        </p:txBody>
      </p:sp>
      <p:sp>
        <p:nvSpPr>
          <p:cNvPr id="3" name="Textplatzhalter 2">
            <a:extLst>
              <a:ext uri="{FF2B5EF4-FFF2-40B4-BE49-F238E27FC236}">
                <a16:creationId xmlns:a16="http://schemas.microsoft.com/office/drawing/2014/main" id="{C50905FD-B614-F6ED-B8B6-B0ACE9839783}"/>
              </a:ext>
            </a:extLst>
          </p:cNvPr>
          <p:cNvSpPr>
            <a:spLocks noGrp="1"/>
          </p:cNvSpPr>
          <p:nvPr>
            <p:ph type="body" idx="1"/>
          </p:nvPr>
        </p:nvSpPr>
        <p:spPr>
          <a:xfrm>
            <a:off x="1778000" y="4724400"/>
            <a:ext cx="8636000" cy="381000"/>
          </a:xfrm>
        </p:spPr>
        <p:txBody>
          <a:bodyPr/>
          <a:lstStyle/>
          <a:p>
            <a:pPr algn="ctr">
              <a:buNone/>
            </a:pPr>
            <a:r>
              <a:rPr lang="de-DE" sz="1600" spc="200" dirty="0">
                <a:solidFill>
                  <a:srgbClr val="C8A126"/>
                </a:solidFill>
              </a:rPr>
              <a:t>ED SEYKOTA</a:t>
            </a:r>
          </a:p>
        </p:txBody>
      </p:sp>
      <p:sp>
        <p:nvSpPr>
          <p:cNvPr id="4" name="Zierstrich">
            <a:extLst>
              <a:ext uri="{FF2B5EF4-FFF2-40B4-BE49-F238E27FC236}">
                <a16:creationId xmlns:a16="http://schemas.microsoft.com/office/drawing/2014/main" id="{546DBD3B-999B-7B40-B9A2-1582E7EEA8A9}"/>
              </a:ext>
            </a:extLst>
          </p:cNvPr>
          <p:cNvSpPr/>
          <p:nvPr/>
        </p:nvSpPr>
        <p:spPr>
          <a:xfrm>
            <a:off x="5753100" y="2133600"/>
            <a:ext cx="685800" cy="25400"/>
          </a:xfrm>
          <a:prstGeom prst="rect">
            <a:avLst/>
          </a:prstGeom>
          <a:solidFill>
            <a:srgbClr val="C2A36B"/>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Tree>
    <p:extLst>
      <p:ext uri="{BB962C8B-B14F-4D97-AF65-F5344CB8AC3E}">
        <p14:creationId xmlns:p14="http://schemas.microsoft.com/office/powerpoint/2010/main" val="954267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191742-4269-2B82-ADDA-85701BD4D092}"/>
              </a:ext>
            </a:extLst>
          </p:cNvPr>
          <p:cNvSpPr>
            <a:spLocks noGrp="1"/>
          </p:cNvSpPr>
          <p:nvPr>
            <p:ph type="title"/>
          </p:nvPr>
        </p:nvSpPr>
        <p:spPr/>
        <p:txBody>
          <a:bodyPr/>
          <a:lstStyle/>
          <a:p>
            <a:r>
              <a:rPr lang="de-DE"/>
              <a:t>Rechtliche Hinweise und Datenherkunft</a:t>
            </a:r>
          </a:p>
        </p:txBody>
      </p:sp>
      <p:sp>
        <p:nvSpPr>
          <p:cNvPr id="3" name="Textplatzhalter 2">
            <a:extLst>
              <a:ext uri="{FF2B5EF4-FFF2-40B4-BE49-F238E27FC236}">
                <a16:creationId xmlns:a16="http://schemas.microsoft.com/office/drawing/2014/main" id="{A0BB8CB3-1434-9753-737B-F5C70D4EA2AA}"/>
              </a:ext>
            </a:extLst>
          </p:cNvPr>
          <p:cNvSpPr>
            <a:spLocks noGrp="1"/>
          </p:cNvSpPr>
          <p:nvPr>
            <p:ph type="body" idx="1"/>
          </p:nvPr>
        </p:nvSpPr>
        <p:spPr/>
        <p:txBody>
          <a:bodyPr/>
          <a:lstStyle/>
          <a:p>
            <a:pPr marL="0" indent="0">
              <a:spcBef>
                <a:spcPts val="500"/>
              </a:spcBef>
              <a:buNone/>
            </a:pPr>
            <a:r>
              <a:rPr lang="de-DE" sz="1200" b="1" dirty="0">
                <a:solidFill>
                  <a:srgbClr val="080E1C"/>
                </a:solidFill>
              </a:rPr>
              <a:t>Kein Anlagerat, kein Angebot</a:t>
            </a:r>
          </a:p>
          <a:p>
            <a:pPr marL="0" indent="0">
              <a:lnSpc>
                <a:spcPct val="110000"/>
              </a:lnSpc>
              <a:spcBef>
                <a:spcPts val="200"/>
              </a:spcBef>
              <a:buNone/>
            </a:pPr>
            <a:r>
              <a:rPr lang="de-DE" sz="1000" dirty="0">
                <a:solidFill>
                  <a:srgbClr val="4A5560"/>
                </a:solidFill>
              </a:rPr>
              <a:t>Alle Inhalte dienen ausschließlich der Dokumentation und Information. Es handelt sich nicht um Anlageberatung, Anlagevermittlung, Vermögensverwaltung, Finanzanalyse oder eine Aufforderung zum Kauf oder Verkauf von Finanzinstrumenten. Dieses Dokument nennt bewusst keine Wertpapierkennnummern, Emittenten, Handelsplätze oder Bezugsmöglichkeiten.</a:t>
            </a:r>
          </a:p>
          <a:p>
            <a:pPr marL="0" indent="0">
              <a:spcBef>
                <a:spcPts val="500"/>
              </a:spcBef>
              <a:buNone/>
            </a:pPr>
            <a:r>
              <a:rPr lang="de-DE" sz="1200" b="1" dirty="0">
                <a:solidFill>
                  <a:srgbClr val="080E1C"/>
                </a:solidFill>
              </a:rPr>
              <a:t>Risiko</a:t>
            </a:r>
          </a:p>
          <a:p>
            <a:pPr marL="0" indent="0">
              <a:lnSpc>
                <a:spcPct val="110000"/>
              </a:lnSpc>
              <a:spcBef>
                <a:spcPts val="200"/>
              </a:spcBef>
              <a:buNone/>
            </a:pPr>
            <a:r>
              <a:rPr lang="de-DE" sz="1000" dirty="0">
                <a:solidFill>
                  <a:srgbClr val="4A5560"/>
                </a:solidFill>
              </a:rPr>
              <a:t>Der Handel mit Finanzinstrumenten ist hochriskant. Hebel, Konzentration und Kurslücken können zu Verlusten bis zum Totalverlust des eingesetzten Kapitals führen. Ein solcher Ansatz ist nicht für jeden Anleger geeignet.</a:t>
            </a:r>
          </a:p>
          <a:p>
            <a:pPr marL="0" indent="0">
              <a:spcBef>
                <a:spcPts val="500"/>
              </a:spcBef>
              <a:buNone/>
            </a:pPr>
            <a:r>
              <a:rPr lang="de-DE" sz="1200" b="1" dirty="0">
                <a:solidFill>
                  <a:srgbClr val="080E1C"/>
                </a:solidFill>
              </a:rPr>
              <a:t>Datenherkunft</a:t>
            </a:r>
          </a:p>
          <a:p>
            <a:pPr marL="0" indent="0">
              <a:lnSpc>
                <a:spcPct val="110000"/>
              </a:lnSpc>
              <a:spcBef>
                <a:spcPts val="200"/>
              </a:spcBef>
              <a:buNone/>
            </a:pPr>
            <a:r>
              <a:rPr lang="de-DE" sz="1000" dirty="0">
                <a:solidFill>
                  <a:srgbClr val="4A5560"/>
                </a:solidFill>
              </a:rPr>
              <a:t>Alle Kennzahlen stammen aus der eigenen Auswertung der dokumentierten Strategiehistorie (15.11.2020 bis 28.08.2026; 2.113 Kurspunkte, 69 Monatsrenditen). Die Darstellung ist historisch, nicht in Echtzeit; Rundungsdifferenzen sind möglich.</a:t>
            </a:r>
          </a:p>
          <a:p>
            <a:pPr marL="0" indent="0">
              <a:spcBef>
                <a:spcPts val="500"/>
              </a:spcBef>
              <a:buNone/>
            </a:pPr>
            <a:r>
              <a:rPr lang="de-DE" sz="1200" b="1" dirty="0">
                <a:solidFill>
                  <a:srgbClr val="080E1C"/>
                </a:solidFill>
              </a:rPr>
              <a:t>Historische Wertentwicklung</a:t>
            </a:r>
          </a:p>
          <a:p>
            <a:pPr marL="0" indent="0">
              <a:lnSpc>
                <a:spcPct val="110000"/>
              </a:lnSpc>
              <a:spcBef>
                <a:spcPts val="200"/>
              </a:spcBef>
              <a:buNone/>
            </a:pPr>
            <a:r>
              <a:rPr lang="de-DE" sz="1000" dirty="0">
                <a:solidFill>
                  <a:srgbClr val="4A5560"/>
                </a:solidFill>
              </a:rPr>
              <a:t>Die vergangene Wertentwicklung ist kein verlässlicher Indikator für künftige Ergebnisse. Rendite, Drawdown und Volatilität können sich jederzeit ändern.</a:t>
            </a:r>
          </a:p>
          <a:p>
            <a:pPr marL="0" indent="0">
              <a:spcBef>
                <a:spcPts val="500"/>
              </a:spcBef>
              <a:buNone/>
            </a:pPr>
            <a:r>
              <a:rPr lang="de-DE" sz="1200" b="1" dirty="0">
                <a:solidFill>
                  <a:srgbClr val="080E1C"/>
                </a:solidFill>
              </a:rPr>
              <a:t>Verantwortlich und Stand</a:t>
            </a:r>
          </a:p>
          <a:p>
            <a:pPr marL="0" indent="0">
              <a:lnSpc>
                <a:spcPct val="110000"/>
              </a:lnSpc>
              <a:spcBef>
                <a:spcPts val="200"/>
              </a:spcBef>
              <a:buNone/>
            </a:pPr>
            <a:r>
              <a:rPr lang="de-DE" sz="1000" dirty="0">
                <a:solidFill>
                  <a:srgbClr val="4A5560"/>
                </a:solidFill>
              </a:rPr>
              <a:t>Redaktionell verantwortlich ist der Betreiber der Website maloutrading; Anbieterkennzeichnung, Kontakt und Datenschutzhinweise siehe dortiges Impressum. Stand der Kennzahlen: 28.08.2026, Dokument erstellt im August 2026.</a:t>
            </a:r>
          </a:p>
        </p:txBody>
      </p:sp>
    </p:spTree>
    <p:extLst>
      <p:ext uri="{BB962C8B-B14F-4D97-AF65-F5344CB8AC3E}">
        <p14:creationId xmlns:p14="http://schemas.microsoft.com/office/powerpoint/2010/main" val="4227717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18840E-9C65-911E-C209-AA4ADCCBC7E6}"/>
              </a:ext>
            </a:extLst>
          </p:cNvPr>
          <p:cNvSpPr>
            <a:spLocks noGrp="1"/>
          </p:cNvSpPr>
          <p:nvPr>
            <p:ph type="title"/>
          </p:nvPr>
        </p:nvSpPr>
        <p:spPr/>
        <p:txBody>
          <a:bodyPr/>
          <a:lstStyle/>
          <a:p>
            <a:r>
              <a:rPr lang="de-DE"/>
              <a:t>Fünf Kapitel: von der Konstruktion über die Belastbarkeit bis zum Zugang</a:t>
            </a:r>
          </a:p>
        </p:txBody>
      </p:sp>
      <p:sp>
        <p:nvSpPr>
          <p:cNvPr id="50" name="Nummer"/>
          <p:cNvSpPr txBox="1"/>
          <p:nvPr/>
        </p:nvSpPr>
        <p:spPr>
          <a:xfrm>
            <a:off x="1054100" y="1422400"/>
            <a:ext cx="558800" cy="381000"/>
          </a:xfrm>
          <a:prstGeom prst="rect">
            <a:avLst/>
          </a:prstGeom>
          <a:noFill/>
        </p:spPr>
        <p:txBody>
          <a:bodyPr wrap="square" lIns="0" tIns="0" rIns="0" bIns="0" anchor="t"/>
          <a:lstStyle/>
          <a:p>
            <a:pPr algn="l">
              <a:lnSpc>
                <a:spcPct val="105000"/>
              </a:lnSpc>
              <a:buNone/>
            </a:pPr>
            <a:r>
              <a:rPr lang="de-DE" sz="2400" dirty="0">
                <a:solidFill>
                  <a:srgbClr val="C8A126"/>
                </a:solidFill>
                <a:latin typeface="+mj-lt"/>
              </a:rPr>
              <a:t>01</a:t>
            </a:r>
          </a:p>
        </p:txBody>
      </p:sp>
      <p:sp>
        <p:nvSpPr>
          <p:cNvPr id="51" name="Kapitel"/>
          <p:cNvSpPr txBox="1"/>
          <p:nvPr/>
        </p:nvSpPr>
        <p:spPr>
          <a:xfrm>
            <a:off x="1739900" y="1447800"/>
            <a:ext cx="7112000" cy="330200"/>
          </a:xfrm>
          <a:prstGeom prst="rect">
            <a:avLst/>
          </a:prstGeom>
          <a:noFill/>
        </p:spPr>
        <p:txBody>
          <a:bodyPr wrap="square" lIns="0" tIns="0" rIns="0" bIns="0" anchor="t"/>
          <a:lstStyle/>
          <a:p>
            <a:pPr algn="l">
              <a:lnSpc>
                <a:spcPct val="105000"/>
              </a:lnSpc>
              <a:buNone/>
            </a:pPr>
            <a:r>
              <a:rPr lang="de-DE" sz="1800" b="1" spc="40" dirty="0">
                <a:solidFill>
                  <a:srgbClr val="080E1C"/>
                </a:solidFill>
              </a:rPr>
              <a:t>Ausgangslage</a:t>
            </a:r>
          </a:p>
        </p:txBody>
      </p:sp>
      <p:sp>
        <p:nvSpPr>
          <p:cNvPr id="52" name="Beschreibung"/>
          <p:cNvSpPr txBox="1"/>
          <p:nvPr/>
        </p:nvSpPr>
        <p:spPr>
          <a:xfrm>
            <a:off x="1739900" y="1778000"/>
            <a:ext cx="7620000" cy="304800"/>
          </a:xfrm>
          <a:prstGeom prst="rect">
            <a:avLst/>
          </a:prstGeom>
          <a:noFill/>
        </p:spPr>
        <p:txBody>
          <a:bodyPr wrap="square" lIns="0" tIns="0" rIns="0" bIns="0" anchor="t"/>
          <a:lstStyle/>
          <a:p>
            <a:pPr algn="l">
              <a:lnSpc>
                <a:spcPct val="105000"/>
              </a:lnSpc>
              <a:buNone/>
            </a:pPr>
            <a:r>
              <a:rPr lang="de-DE" sz="1500" dirty="0">
                <a:solidFill>
                  <a:srgbClr val="646469"/>
                </a:solidFill>
              </a:rPr>
              <a:t>Konzept in einem Satz, Kennzahlen im Überblick, Historie seit Auflage</a:t>
            </a:r>
          </a:p>
        </p:txBody>
      </p:sp>
      <p:sp>
        <p:nvSpPr>
          <p:cNvPr id="53" name="Seite"/>
          <p:cNvSpPr txBox="1"/>
          <p:nvPr/>
        </p:nvSpPr>
        <p:spPr>
          <a:xfrm>
            <a:off x="10033000" y="1447800"/>
            <a:ext cx="1104900" cy="330200"/>
          </a:xfrm>
          <a:prstGeom prst="rect">
            <a:avLst/>
          </a:prstGeom>
          <a:noFill/>
        </p:spPr>
        <p:txBody>
          <a:bodyPr wrap="square" lIns="0" tIns="0" rIns="0" bIns="0" anchor="t"/>
          <a:lstStyle/>
          <a:p>
            <a:pPr algn="r">
              <a:lnSpc>
                <a:spcPct val="105000"/>
              </a:lnSpc>
              <a:buNone/>
            </a:pPr>
            <a:r>
              <a:rPr lang="de-DE" sz="1600" dirty="0">
                <a:solidFill>
                  <a:srgbClr val="C8A126"/>
                </a:solidFill>
                <a:latin typeface="+mj-lt"/>
              </a:rPr>
              <a:t>S. 3</a:t>
            </a:r>
          </a:p>
        </p:txBody>
      </p:sp>
      <p:sp>
        <p:nvSpPr>
          <p:cNvPr id="54" name="Trennlinie"/>
          <p:cNvSpPr/>
          <p:nvPr/>
        </p:nvSpPr>
        <p:spPr>
          <a:xfrm>
            <a:off x="1054100" y="2159000"/>
            <a:ext cx="10083800" cy="9525"/>
          </a:xfrm>
          <a:prstGeom prst="rect">
            <a:avLst/>
          </a:prstGeom>
          <a:solidFill>
            <a:srgbClr val="D6CFC0"/>
          </a:solidFill>
          <a:ln>
            <a:noFill/>
          </a:ln>
        </p:spPr>
        <p:txBody>
          <a:bodyPr/>
          <a:lstStyle/>
          <a:p>
            <a:endParaRPr lang="de-DE">
              <a:solidFill>
                <a:srgbClr val="D6CFC0"/>
              </a:solidFill>
            </a:endParaRPr>
          </a:p>
        </p:txBody>
      </p:sp>
      <p:sp>
        <p:nvSpPr>
          <p:cNvPr id="55" name="Nummer"/>
          <p:cNvSpPr txBox="1"/>
          <p:nvPr/>
        </p:nvSpPr>
        <p:spPr>
          <a:xfrm>
            <a:off x="1054100" y="2260600"/>
            <a:ext cx="558800" cy="381000"/>
          </a:xfrm>
          <a:prstGeom prst="rect">
            <a:avLst/>
          </a:prstGeom>
          <a:noFill/>
        </p:spPr>
        <p:txBody>
          <a:bodyPr wrap="square" lIns="0" tIns="0" rIns="0" bIns="0" anchor="t"/>
          <a:lstStyle/>
          <a:p>
            <a:pPr algn="l">
              <a:lnSpc>
                <a:spcPct val="105000"/>
              </a:lnSpc>
              <a:buNone/>
            </a:pPr>
            <a:r>
              <a:rPr lang="de-DE" sz="2400" dirty="0">
                <a:solidFill>
                  <a:srgbClr val="C8A126"/>
                </a:solidFill>
                <a:latin typeface="+mj-lt"/>
              </a:rPr>
              <a:t>02</a:t>
            </a:r>
          </a:p>
        </p:txBody>
      </p:sp>
      <p:sp>
        <p:nvSpPr>
          <p:cNvPr id="56" name="Kapitel"/>
          <p:cNvSpPr txBox="1"/>
          <p:nvPr/>
        </p:nvSpPr>
        <p:spPr>
          <a:xfrm>
            <a:off x="1739900" y="2286000"/>
            <a:ext cx="7112000" cy="330200"/>
          </a:xfrm>
          <a:prstGeom prst="rect">
            <a:avLst/>
          </a:prstGeom>
          <a:noFill/>
        </p:spPr>
        <p:txBody>
          <a:bodyPr wrap="square" lIns="0" tIns="0" rIns="0" bIns="0" anchor="t"/>
          <a:lstStyle/>
          <a:p>
            <a:pPr algn="l">
              <a:lnSpc>
                <a:spcPct val="105000"/>
              </a:lnSpc>
              <a:buNone/>
            </a:pPr>
            <a:r>
              <a:rPr lang="de-DE" sz="1800" b="1" spc="40" dirty="0">
                <a:solidFill>
                  <a:srgbClr val="080E1C"/>
                </a:solidFill>
              </a:rPr>
              <a:t>Warum diskretionär</a:t>
            </a:r>
          </a:p>
        </p:txBody>
      </p:sp>
      <p:sp>
        <p:nvSpPr>
          <p:cNvPr id="57" name="Beschreibung"/>
          <p:cNvSpPr txBox="1"/>
          <p:nvPr/>
        </p:nvSpPr>
        <p:spPr>
          <a:xfrm>
            <a:off x="1739900" y="2616200"/>
            <a:ext cx="7620000" cy="304800"/>
          </a:xfrm>
          <a:prstGeom prst="rect">
            <a:avLst/>
          </a:prstGeom>
          <a:noFill/>
        </p:spPr>
        <p:txBody>
          <a:bodyPr wrap="square" lIns="0" tIns="0" rIns="0" bIns="0" anchor="t"/>
          <a:lstStyle/>
          <a:p>
            <a:pPr algn="l">
              <a:lnSpc>
                <a:spcPct val="105000"/>
              </a:lnSpc>
              <a:buNone/>
            </a:pPr>
            <a:r>
              <a:rPr lang="de-DE" sz="1500" dirty="0">
                <a:solidFill>
                  <a:srgbClr val="646469"/>
                </a:solidFill>
              </a:rPr>
              <a:t>Die drei Lehrer, der blinde Fleck der Modelle, der Handelsprozess</a:t>
            </a:r>
          </a:p>
        </p:txBody>
      </p:sp>
      <p:sp>
        <p:nvSpPr>
          <p:cNvPr id="58" name="Seite"/>
          <p:cNvSpPr txBox="1"/>
          <p:nvPr/>
        </p:nvSpPr>
        <p:spPr>
          <a:xfrm>
            <a:off x="10033000" y="2286000"/>
            <a:ext cx="1104900" cy="330200"/>
          </a:xfrm>
          <a:prstGeom prst="rect">
            <a:avLst/>
          </a:prstGeom>
          <a:noFill/>
        </p:spPr>
        <p:txBody>
          <a:bodyPr wrap="square" lIns="0" tIns="0" rIns="0" bIns="0" anchor="t"/>
          <a:lstStyle/>
          <a:p>
            <a:pPr algn="r">
              <a:lnSpc>
                <a:spcPct val="105000"/>
              </a:lnSpc>
              <a:buNone/>
            </a:pPr>
            <a:r>
              <a:rPr lang="de-DE" sz="1600" dirty="0">
                <a:solidFill>
                  <a:srgbClr val="C8A126"/>
                </a:solidFill>
                <a:latin typeface="+mj-lt"/>
              </a:rPr>
              <a:t>S. 11</a:t>
            </a:r>
          </a:p>
        </p:txBody>
      </p:sp>
      <p:sp>
        <p:nvSpPr>
          <p:cNvPr id="59" name="Trennlinie"/>
          <p:cNvSpPr/>
          <p:nvPr/>
        </p:nvSpPr>
        <p:spPr>
          <a:xfrm>
            <a:off x="1054100" y="2997200"/>
            <a:ext cx="10083800" cy="9525"/>
          </a:xfrm>
          <a:prstGeom prst="rect">
            <a:avLst/>
          </a:prstGeom>
          <a:solidFill>
            <a:srgbClr val="D6CFC0"/>
          </a:solidFill>
          <a:ln>
            <a:noFill/>
          </a:ln>
        </p:spPr>
        <p:txBody>
          <a:bodyPr/>
          <a:lstStyle/>
          <a:p>
            <a:endParaRPr lang="de-DE">
              <a:solidFill>
                <a:srgbClr val="D6CFC0"/>
              </a:solidFill>
            </a:endParaRPr>
          </a:p>
        </p:txBody>
      </p:sp>
      <p:sp>
        <p:nvSpPr>
          <p:cNvPr id="60" name="Nummer"/>
          <p:cNvSpPr txBox="1"/>
          <p:nvPr/>
        </p:nvSpPr>
        <p:spPr>
          <a:xfrm>
            <a:off x="1054100" y="3098800"/>
            <a:ext cx="558800" cy="381000"/>
          </a:xfrm>
          <a:prstGeom prst="rect">
            <a:avLst/>
          </a:prstGeom>
          <a:noFill/>
        </p:spPr>
        <p:txBody>
          <a:bodyPr wrap="square" lIns="0" tIns="0" rIns="0" bIns="0" anchor="t"/>
          <a:lstStyle/>
          <a:p>
            <a:pPr algn="l">
              <a:lnSpc>
                <a:spcPct val="105000"/>
              </a:lnSpc>
              <a:buNone/>
            </a:pPr>
            <a:r>
              <a:rPr lang="de-DE" sz="2400" dirty="0">
                <a:solidFill>
                  <a:srgbClr val="C8A126"/>
                </a:solidFill>
                <a:latin typeface="+mj-lt"/>
              </a:rPr>
              <a:t>03</a:t>
            </a:r>
          </a:p>
        </p:txBody>
      </p:sp>
      <p:sp>
        <p:nvSpPr>
          <p:cNvPr id="61" name="Kapitel"/>
          <p:cNvSpPr txBox="1"/>
          <p:nvPr/>
        </p:nvSpPr>
        <p:spPr>
          <a:xfrm>
            <a:off x="1739900" y="3124200"/>
            <a:ext cx="7112000" cy="330200"/>
          </a:xfrm>
          <a:prstGeom prst="rect">
            <a:avLst/>
          </a:prstGeom>
          <a:noFill/>
        </p:spPr>
        <p:txBody>
          <a:bodyPr wrap="square" lIns="0" tIns="0" rIns="0" bIns="0" anchor="t"/>
          <a:lstStyle/>
          <a:p>
            <a:pPr algn="l">
              <a:lnSpc>
                <a:spcPct val="105000"/>
              </a:lnSpc>
              <a:buNone/>
            </a:pPr>
            <a:r>
              <a:rPr lang="de-DE" sz="1800" b="1" spc="40" dirty="0">
                <a:solidFill>
                  <a:srgbClr val="080E1C"/>
                </a:solidFill>
              </a:rPr>
              <a:t>Belastbarkeit</a:t>
            </a:r>
          </a:p>
        </p:txBody>
      </p:sp>
      <p:sp>
        <p:nvSpPr>
          <p:cNvPr id="62" name="Beschreibung"/>
          <p:cNvSpPr txBox="1"/>
          <p:nvPr/>
        </p:nvSpPr>
        <p:spPr>
          <a:xfrm>
            <a:off x="1739900" y="3454400"/>
            <a:ext cx="7620000" cy="304800"/>
          </a:xfrm>
          <a:prstGeom prst="rect">
            <a:avLst/>
          </a:prstGeom>
          <a:noFill/>
        </p:spPr>
        <p:txBody>
          <a:bodyPr wrap="square" lIns="0" tIns="0" rIns="0" bIns="0" anchor="t"/>
          <a:lstStyle/>
          <a:p>
            <a:pPr algn="l">
              <a:lnSpc>
                <a:spcPct val="105000"/>
              </a:lnSpc>
              <a:buNone/>
            </a:pPr>
            <a:r>
              <a:rPr lang="de-DE" sz="1500" dirty="0">
                <a:solidFill>
                  <a:srgbClr val="646469"/>
                </a:solidFill>
              </a:rPr>
              <a:t>Risikoprofil, Leitplanken des Regelwerks, Grenzen des Konzepts</a:t>
            </a:r>
          </a:p>
        </p:txBody>
      </p:sp>
      <p:sp>
        <p:nvSpPr>
          <p:cNvPr id="63" name="Seite"/>
          <p:cNvSpPr txBox="1"/>
          <p:nvPr/>
        </p:nvSpPr>
        <p:spPr>
          <a:xfrm>
            <a:off x="10033000" y="3124200"/>
            <a:ext cx="1104900" cy="330200"/>
          </a:xfrm>
          <a:prstGeom prst="rect">
            <a:avLst/>
          </a:prstGeom>
          <a:noFill/>
        </p:spPr>
        <p:txBody>
          <a:bodyPr wrap="square" lIns="0" tIns="0" rIns="0" bIns="0" anchor="t"/>
          <a:lstStyle/>
          <a:p>
            <a:pPr algn="r">
              <a:lnSpc>
                <a:spcPct val="105000"/>
              </a:lnSpc>
              <a:buNone/>
            </a:pPr>
            <a:r>
              <a:rPr lang="de-DE" sz="1600" dirty="0">
                <a:solidFill>
                  <a:srgbClr val="C8A126"/>
                </a:solidFill>
                <a:latin typeface="+mj-lt"/>
              </a:rPr>
              <a:t>S. 14</a:t>
            </a:r>
          </a:p>
        </p:txBody>
      </p:sp>
      <p:sp>
        <p:nvSpPr>
          <p:cNvPr id="64" name="Trennlinie"/>
          <p:cNvSpPr/>
          <p:nvPr/>
        </p:nvSpPr>
        <p:spPr>
          <a:xfrm>
            <a:off x="1054100" y="3835400"/>
            <a:ext cx="10083800" cy="9525"/>
          </a:xfrm>
          <a:prstGeom prst="rect">
            <a:avLst/>
          </a:prstGeom>
          <a:solidFill>
            <a:srgbClr val="D6CFC0"/>
          </a:solidFill>
          <a:ln>
            <a:noFill/>
          </a:ln>
        </p:spPr>
        <p:txBody>
          <a:bodyPr/>
          <a:lstStyle/>
          <a:p>
            <a:endParaRPr lang="de-DE">
              <a:solidFill>
                <a:srgbClr val="D6CFC0"/>
              </a:solidFill>
            </a:endParaRPr>
          </a:p>
        </p:txBody>
      </p:sp>
      <p:sp>
        <p:nvSpPr>
          <p:cNvPr id="65" name="Nummer"/>
          <p:cNvSpPr txBox="1"/>
          <p:nvPr/>
        </p:nvSpPr>
        <p:spPr>
          <a:xfrm>
            <a:off x="1054100" y="3937000"/>
            <a:ext cx="558800" cy="381000"/>
          </a:xfrm>
          <a:prstGeom prst="rect">
            <a:avLst/>
          </a:prstGeom>
          <a:noFill/>
        </p:spPr>
        <p:txBody>
          <a:bodyPr wrap="square" lIns="0" tIns="0" rIns="0" bIns="0" anchor="t"/>
          <a:lstStyle/>
          <a:p>
            <a:pPr algn="l">
              <a:lnSpc>
                <a:spcPct val="105000"/>
              </a:lnSpc>
              <a:buNone/>
            </a:pPr>
            <a:r>
              <a:rPr lang="de-DE" sz="2400" dirty="0">
                <a:solidFill>
                  <a:srgbClr val="C8A126"/>
                </a:solidFill>
                <a:latin typeface="+mj-lt"/>
              </a:rPr>
              <a:t>04</a:t>
            </a:r>
          </a:p>
        </p:txBody>
      </p:sp>
      <p:sp>
        <p:nvSpPr>
          <p:cNvPr id="66" name="Kapitel"/>
          <p:cNvSpPr txBox="1"/>
          <p:nvPr/>
        </p:nvSpPr>
        <p:spPr>
          <a:xfrm>
            <a:off x="1739900" y="3962400"/>
            <a:ext cx="7112000" cy="330200"/>
          </a:xfrm>
          <a:prstGeom prst="rect">
            <a:avLst/>
          </a:prstGeom>
          <a:noFill/>
        </p:spPr>
        <p:txBody>
          <a:bodyPr wrap="square" lIns="0" tIns="0" rIns="0" bIns="0" anchor="t"/>
          <a:lstStyle/>
          <a:p>
            <a:pPr algn="l">
              <a:lnSpc>
                <a:spcPct val="105000"/>
              </a:lnSpc>
              <a:buNone/>
            </a:pPr>
            <a:r>
              <a:rPr lang="de-DE" sz="1800" b="1" spc="40" dirty="0">
                <a:solidFill>
                  <a:srgbClr val="080E1C"/>
                </a:solidFill>
              </a:rPr>
              <a:t>Alleinstellungsmerkmale</a:t>
            </a:r>
          </a:p>
        </p:txBody>
      </p:sp>
      <p:sp>
        <p:nvSpPr>
          <p:cNvPr id="67" name="Beschreibung"/>
          <p:cNvSpPr txBox="1"/>
          <p:nvPr/>
        </p:nvSpPr>
        <p:spPr>
          <a:xfrm>
            <a:off x="1739900" y="4292600"/>
            <a:ext cx="7620000" cy="304800"/>
          </a:xfrm>
          <a:prstGeom prst="rect">
            <a:avLst/>
          </a:prstGeom>
          <a:noFill/>
        </p:spPr>
        <p:txBody>
          <a:bodyPr wrap="square" lIns="0" tIns="0" rIns="0" bIns="0" anchor="t"/>
          <a:lstStyle/>
          <a:p>
            <a:pPr algn="l">
              <a:lnSpc>
                <a:spcPct val="105000"/>
              </a:lnSpc>
              <a:buNone/>
            </a:pPr>
            <a:r>
              <a:rPr lang="de-DE" sz="1500" dirty="0">
                <a:solidFill>
                  <a:srgbClr val="646469"/>
                </a:solidFill>
              </a:rPr>
              <a:t>Eigenes Datenfundament, Arbeitsteilung mit der Maschine, Dokumentation</a:t>
            </a:r>
          </a:p>
        </p:txBody>
      </p:sp>
      <p:sp>
        <p:nvSpPr>
          <p:cNvPr id="68" name="Seite"/>
          <p:cNvSpPr txBox="1"/>
          <p:nvPr/>
        </p:nvSpPr>
        <p:spPr>
          <a:xfrm>
            <a:off x="10033000" y="3962400"/>
            <a:ext cx="1104900" cy="330200"/>
          </a:xfrm>
          <a:prstGeom prst="rect">
            <a:avLst/>
          </a:prstGeom>
          <a:noFill/>
        </p:spPr>
        <p:txBody>
          <a:bodyPr wrap="square" lIns="0" tIns="0" rIns="0" bIns="0" anchor="t"/>
          <a:lstStyle/>
          <a:p>
            <a:pPr algn="r">
              <a:lnSpc>
                <a:spcPct val="105000"/>
              </a:lnSpc>
              <a:buNone/>
            </a:pPr>
            <a:r>
              <a:rPr lang="de-DE" sz="1600" dirty="0">
                <a:solidFill>
                  <a:srgbClr val="C8A126"/>
                </a:solidFill>
                <a:latin typeface="+mj-lt"/>
              </a:rPr>
              <a:t>S. 18</a:t>
            </a:r>
          </a:p>
        </p:txBody>
      </p:sp>
      <p:sp>
        <p:nvSpPr>
          <p:cNvPr id="69" name="Trennlinie"/>
          <p:cNvSpPr/>
          <p:nvPr/>
        </p:nvSpPr>
        <p:spPr>
          <a:xfrm>
            <a:off x="1054100" y="4673600"/>
            <a:ext cx="10083800" cy="9525"/>
          </a:xfrm>
          <a:prstGeom prst="rect">
            <a:avLst/>
          </a:prstGeom>
          <a:solidFill>
            <a:srgbClr val="D6CFC0"/>
          </a:solidFill>
          <a:ln>
            <a:noFill/>
          </a:ln>
        </p:spPr>
        <p:txBody>
          <a:bodyPr/>
          <a:lstStyle/>
          <a:p>
            <a:endParaRPr lang="de-DE">
              <a:solidFill>
                <a:srgbClr val="D6CFC0"/>
              </a:solidFill>
            </a:endParaRPr>
          </a:p>
        </p:txBody>
      </p:sp>
      <p:sp>
        <p:nvSpPr>
          <p:cNvPr id="70" name="Nummer"/>
          <p:cNvSpPr txBox="1"/>
          <p:nvPr/>
        </p:nvSpPr>
        <p:spPr>
          <a:xfrm>
            <a:off x="1054100" y="4775200"/>
            <a:ext cx="558800" cy="381000"/>
          </a:xfrm>
          <a:prstGeom prst="rect">
            <a:avLst/>
          </a:prstGeom>
          <a:noFill/>
        </p:spPr>
        <p:txBody>
          <a:bodyPr wrap="square" lIns="0" tIns="0" rIns="0" bIns="0" anchor="t"/>
          <a:lstStyle/>
          <a:p>
            <a:pPr algn="l">
              <a:lnSpc>
                <a:spcPct val="105000"/>
              </a:lnSpc>
              <a:buNone/>
            </a:pPr>
            <a:r>
              <a:rPr lang="de-DE" sz="2400" dirty="0">
                <a:solidFill>
                  <a:srgbClr val="C8A126"/>
                </a:solidFill>
                <a:latin typeface="+mj-lt"/>
              </a:rPr>
              <a:t>05</a:t>
            </a:r>
          </a:p>
        </p:txBody>
      </p:sp>
      <p:sp>
        <p:nvSpPr>
          <p:cNvPr id="71" name="Kapitel"/>
          <p:cNvSpPr txBox="1"/>
          <p:nvPr/>
        </p:nvSpPr>
        <p:spPr>
          <a:xfrm>
            <a:off x="1739900" y="4800600"/>
            <a:ext cx="7112000" cy="330200"/>
          </a:xfrm>
          <a:prstGeom prst="rect">
            <a:avLst/>
          </a:prstGeom>
          <a:noFill/>
        </p:spPr>
        <p:txBody>
          <a:bodyPr wrap="square" lIns="0" tIns="0" rIns="0" bIns="0" anchor="t"/>
          <a:lstStyle/>
          <a:p>
            <a:pPr algn="l">
              <a:lnSpc>
                <a:spcPct val="105000"/>
              </a:lnSpc>
              <a:buNone/>
            </a:pPr>
            <a:r>
              <a:rPr lang="de-DE" sz="1800" b="1" spc="40" dirty="0">
                <a:solidFill>
                  <a:srgbClr val="080E1C"/>
                </a:solidFill>
              </a:rPr>
              <a:t>Fazit &amp; Zugang</a:t>
            </a:r>
          </a:p>
        </p:txBody>
      </p:sp>
      <p:sp>
        <p:nvSpPr>
          <p:cNvPr id="72" name="Beschreibung"/>
          <p:cNvSpPr txBox="1"/>
          <p:nvPr/>
        </p:nvSpPr>
        <p:spPr>
          <a:xfrm>
            <a:off x="1739900" y="5130800"/>
            <a:ext cx="7620000" cy="304800"/>
          </a:xfrm>
          <a:prstGeom prst="rect">
            <a:avLst/>
          </a:prstGeom>
          <a:noFill/>
        </p:spPr>
        <p:txBody>
          <a:bodyPr wrap="square" lIns="0" tIns="0" rIns="0" bIns="0" anchor="t"/>
          <a:lstStyle/>
          <a:p>
            <a:pPr algn="l">
              <a:lnSpc>
                <a:spcPct val="105000"/>
              </a:lnSpc>
              <a:buNone/>
            </a:pPr>
            <a:r>
              <a:rPr lang="de-DE" sz="1500" dirty="0">
                <a:solidFill>
                  <a:srgbClr val="646469"/>
                </a:solidFill>
              </a:rPr>
              <a:t>Schlusswort und rechtliche Hinweise</a:t>
            </a:r>
          </a:p>
        </p:txBody>
      </p:sp>
      <p:sp>
        <p:nvSpPr>
          <p:cNvPr id="73" name="Seite"/>
          <p:cNvSpPr txBox="1"/>
          <p:nvPr/>
        </p:nvSpPr>
        <p:spPr>
          <a:xfrm>
            <a:off x="10033000" y="4800600"/>
            <a:ext cx="1104900" cy="330200"/>
          </a:xfrm>
          <a:prstGeom prst="rect">
            <a:avLst/>
          </a:prstGeom>
          <a:noFill/>
        </p:spPr>
        <p:txBody>
          <a:bodyPr wrap="square" lIns="0" tIns="0" rIns="0" bIns="0" anchor="t"/>
          <a:lstStyle/>
          <a:p>
            <a:pPr algn="r">
              <a:lnSpc>
                <a:spcPct val="105000"/>
              </a:lnSpc>
              <a:buNone/>
            </a:pPr>
            <a:r>
              <a:rPr lang="de-DE" sz="1600" dirty="0">
                <a:solidFill>
                  <a:srgbClr val="C8A126"/>
                </a:solidFill>
                <a:latin typeface="+mj-lt"/>
              </a:rPr>
              <a:t>S. 20</a:t>
            </a:r>
          </a:p>
        </p:txBody>
      </p:sp>
      <p:sp>
        <p:nvSpPr>
          <p:cNvPr id="74" name="Trennlinie"/>
          <p:cNvSpPr/>
          <p:nvPr/>
        </p:nvSpPr>
        <p:spPr>
          <a:xfrm>
            <a:off x="1054100" y="5511800"/>
            <a:ext cx="10083800" cy="9525"/>
          </a:xfrm>
          <a:prstGeom prst="rect">
            <a:avLst/>
          </a:prstGeom>
          <a:solidFill>
            <a:srgbClr val="D6CFC0"/>
          </a:solidFill>
          <a:ln>
            <a:noFill/>
          </a:ln>
        </p:spPr>
        <p:txBody>
          <a:bodyPr/>
          <a:lstStyle/>
          <a:p>
            <a:endParaRPr lang="de-DE">
              <a:solidFill>
                <a:srgbClr val="D6CFC0"/>
              </a:solidFill>
            </a:endParaRPr>
          </a:p>
        </p:txBody>
      </p:sp>
    </p:spTree>
    <p:extLst>
      <p:ext uri="{BB962C8B-B14F-4D97-AF65-F5344CB8AC3E}">
        <p14:creationId xmlns:p14="http://schemas.microsoft.com/office/powerpoint/2010/main" val="3188283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6AC6A-6EAE-5B9C-4FE3-3AF409B1FC26}"/>
              </a:ext>
            </a:extLst>
          </p:cNvPr>
          <p:cNvSpPr>
            <a:spLocks noGrp="1"/>
          </p:cNvSpPr>
          <p:nvPr>
            <p:ph type="title"/>
          </p:nvPr>
        </p:nvSpPr>
        <p:spPr/>
        <p:txBody>
          <a:bodyPr/>
          <a:lstStyle/>
          <a:p>
            <a:r>
              <a:rPr lang="de-DE" dirty="0"/>
              <a:t>Diskretionäres Makro mit hartem Risikoschnitt – seit 2020 dokumentiert</a:t>
            </a:r>
          </a:p>
        </p:txBody>
      </p:sp>
      <p:sp>
        <p:nvSpPr>
          <p:cNvPr id="3" name="Text Placeholder 2">
            <a:extLst>
              <a:ext uri="{FF2B5EF4-FFF2-40B4-BE49-F238E27FC236}">
                <a16:creationId xmlns:a16="http://schemas.microsoft.com/office/drawing/2014/main" id="{41F58032-016B-260F-A312-AFA89852A69C}"/>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A7E30805-0775-7D62-EEB5-9CEA9CB952FF}"/>
              </a:ext>
            </a:extLst>
          </p:cNvPr>
          <p:cNvSpPr>
            <a:spLocks noGrp="1"/>
          </p:cNvSpPr>
          <p:nvPr>
            <p:ph type="body" idx="2"/>
          </p:nvPr>
        </p:nvSpPr>
        <p:spPr/>
        <p:txBody>
          <a:bodyPr/>
          <a:lstStyle/>
          <a:p>
            <a:endParaRPr lang="en-US"/>
          </a:p>
        </p:txBody>
      </p:sp>
      <p:sp>
        <p:nvSpPr>
          <p:cNvPr id="50" name="Block"/>
          <p:cNvSpPr/>
          <p:nvPr/>
        </p:nvSpPr>
        <p:spPr>
          <a:xfrm>
            <a:off x="1054100" y="1270000"/>
            <a:ext cx="3213100" cy="3048000"/>
          </a:xfrm>
          <a:prstGeom prst="rect">
            <a:avLst/>
          </a:prstGeom>
          <a:solidFill>
            <a:srgbClr val="EDE8DC"/>
          </a:solidFill>
          <a:ln>
            <a:noFill/>
          </a:ln>
          <a:effectLst>
            <a:outerShdw blurRad="88900" dist="31750" dir="5400000" rotWithShape="0">
              <a:srgbClr val="5A5240">
                <a:alpha val="34000"/>
              </a:srgbClr>
            </a:outerShdw>
          </a:effectLst>
        </p:spPr>
        <p:txBody>
          <a:bodyPr wrap="square" lIns="203200" tIns="177800" rIns="203200" bIns="177800" anchor="t"/>
          <a:lstStyle/>
          <a:p>
            <a:pPr algn="l">
              <a:buNone/>
            </a:pPr>
            <a:r>
              <a:rPr lang="de-DE" sz="1400" b="1" spc="80" dirty="0">
                <a:solidFill>
                  <a:srgbClr val="C2A36B"/>
                </a:solidFill>
              </a:rPr>
              <a:t>SITUATION</a:t>
            </a:r>
          </a:p>
          <a:p>
            <a:pPr algn="l">
              <a:lnSpc>
                <a:spcPct val="105000"/>
              </a:lnSpc>
              <a:spcBef>
                <a:spcPts val="400"/>
              </a:spcBef>
              <a:buNone/>
            </a:pPr>
            <a:r>
              <a:rPr lang="de-DE" sz="1700" b="1" dirty="0" err="1">
                <a:solidFill>
                  <a:srgbClr val="070B18"/>
                </a:solidFill>
              </a:rPr>
              <a:t>Quantmodelle</a:t>
            </a:r>
            <a:r>
              <a:rPr lang="de-DE" sz="1700" b="1" dirty="0">
                <a:solidFill>
                  <a:srgbClr val="070B18"/>
                </a:solidFill>
              </a:rPr>
              <a:t> dominieren</a:t>
            </a:r>
          </a:p>
          <a:p>
            <a:pPr algn="l">
              <a:lnSpc>
                <a:spcPct val="105000"/>
              </a:lnSpc>
              <a:spcBef>
                <a:spcPts val="400"/>
              </a:spcBef>
              <a:buNone/>
            </a:pPr>
            <a:endParaRPr lang="de-DE" sz="1700" b="1" dirty="0">
              <a:solidFill>
                <a:srgbClr val="070B18"/>
              </a:solidFill>
            </a:endParaRPr>
          </a:p>
          <a:p>
            <a:pPr marL="152400" indent="-152400">
              <a:lnSpc>
                <a:spcPct val="108000"/>
              </a:lnSpc>
              <a:spcBef>
                <a:spcPts val="500"/>
              </a:spcBef>
              <a:buFont typeface="Arial"/>
              <a:buChar char="·"/>
            </a:pPr>
            <a:r>
              <a:rPr lang="de-DE" sz="1500" dirty="0">
                <a:solidFill>
                  <a:srgbClr val="070B18"/>
                </a:solidFill>
              </a:rPr>
              <a:t>Regelbasierte Systeme handeln identische Signale</a:t>
            </a:r>
          </a:p>
          <a:p>
            <a:pPr marL="152400" indent="-152400">
              <a:lnSpc>
                <a:spcPct val="108000"/>
              </a:lnSpc>
              <a:spcBef>
                <a:spcPts val="500"/>
              </a:spcBef>
              <a:buFont typeface="Arial"/>
              <a:buChar char="·"/>
            </a:pPr>
            <a:r>
              <a:rPr lang="de-DE" sz="1500" dirty="0">
                <a:solidFill>
                  <a:srgbClr val="070B18"/>
                </a:solidFill>
              </a:rPr>
              <a:t>Regimebrüche haben keine Stichprobe</a:t>
            </a:r>
          </a:p>
          <a:p>
            <a:pPr marL="152400" indent="-152400">
              <a:lnSpc>
                <a:spcPct val="108000"/>
              </a:lnSpc>
              <a:spcBef>
                <a:spcPts val="500"/>
              </a:spcBef>
              <a:buFont typeface="Arial"/>
              <a:buChar char="·"/>
            </a:pPr>
            <a:r>
              <a:rPr lang="de-DE" sz="1500" dirty="0">
                <a:solidFill>
                  <a:srgbClr val="070B18"/>
                </a:solidFill>
              </a:rPr>
              <a:t>Überrendite erfordert, was die Mehrheit nicht tut</a:t>
            </a:r>
          </a:p>
        </p:txBody>
      </p:sp>
      <p:sp>
        <p:nvSpPr>
          <p:cNvPr id="51" name="Block"/>
          <p:cNvSpPr/>
          <p:nvPr/>
        </p:nvSpPr>
        <p:spPr>
          <a:xfrm>
            <a:off x="4489450" y="1270000"/>
            <a:ext cx="3213100" cy="3048000"/>
          </a:xfrm>
          <a:prstGeom prst="rect">
            <a:avLst/>
          </a:prstGeom>
          <a:solidFill>
            <a:srgbClr val="EDE8DC"/>
          </a:solidFill>
          <a:ln>
            <a:noFill/>
          </a:ln>
          <a:effectLst>
            <a:outerShdw blurRad="88900" dist="31750" dir="5400000" rotWithShape="0">
              <a:srgbClr val="5A5240">
                <a:alpha val="34000"/>
              </a:srgbClr>
            </a:outerShdw>
          </a:effectLst>
        </p:spPr>
        <p:txBody>
          <a:bodyPr wrap="square" lIns="203200" tIns="177800" rIns="203200" bIns="177800" anchor="t"/>
          <a:lstStyle/>
          <a:p>
            <a:pPr algn="l">
              <a:buNone/>
            </a:pPr>
            <a:r>
              <a:rPr lang="de-DE" sz="1400" b="1" spc="80" dirty="0">
                <a:solidFill>
                  <a:srgbClr val="C2A36B"/>
                </a:solidFill>
              </a:rPr>
              <a:t>ANSATZ</a:t>
            </a:r>
          </a:p>
          <a:p>
            <a:pPr algn="l">
              <a:lnSpc>
                <a:spcPct val="105000"/>
              </a:lnSpc>
              <a:spcBef>
                <a:spcPts val="400"/>
              </a:spcBef>
              <a:buNone/>
            </a:pPr>
            <a:r>
              <a:rPr lang="de-DE" sz="1700" b="1" dirty="0">
                <a:solidFill>
                  <a:srgbClr val="070B18"/>
                </a:solidFill>
              </a:rPr>
              <a:t>Diskretionärer Einstieg</a:t>
            </a:r>
          </a:p>
          <a:p>
            <a:pPr algn="l">
              <a:lnSpc>
                <a:spcPct val="105000"/>
              </a:lnSpc>
              <a:spcBef>
                <a:spcPts val="400"/>
              </a:spcBef>
              <a:buNone/>
            </a:pPr>
            <a:endParaRPr lang="de-DE" sz="1700" b="1" dirty="0">
              <a:solidFill>
                <a:srgbClr val="070B18"/>
              </a:solidFill>
            </a:endParaRPr>
          </a:p>
          <a:p>
            <a:pPr marL="152400" indent="-152400">
              <a:lnSpc>
                <a:spcPct val="108000"/>
              </a:lnSpc>
              <a:spcBef>
                <a:spcPts val="500"/>
              </a:spcBef>
              <a:buFont typeface="Arial"/>
              <a:buChar char="·"/>
            </a:pPr>
            <a:r>
              <a:rPr lang="de-DE" sz="1500" dirty="0" err="1">
                <a:solidFill>
                  <a:srgbClr val="070B18"/>
                </a:solidFill>
              </a:rPr>
              <a:t>Macro</a:t>
            </a:r>
            <a:r>
              <a:rPr lang="de-DE" sz="1500" dirty="0">
                <a:solidFill>
                  <a:srgbClr val="070B18"/>
                </a:solidFill>
              </a:rPr>
              <a:t>-Ansatz, long / short</a:t>
            </a:r>
          </a:p>
          <a:p>
            <a:pPr marL="152400" indent="-152400">
              <a:lnSpc>
                <a:spcPct val="108000"/>
              </a:lnSpc>
              <a:spcBef>
                <a:spcPts val="500"/>
              </a:spcBef>
              <a:buFont typeface="Arial"/>
              <a:buChar char="·"/>
            </a:pPr>
            <a:r>
              <a:rPr lang="de-DE" sz="1500" dirty="0">
                <a:solidFill>
                  <a:srgbClr val="070B18"/>
                </a:solidFill>
              </a:rPr>
              <a:t>Einstieg nur bei Bestätigung im Preis, nie auf Prognose</a:t>
            </a:r>
          </a:p>
          <a:p>
            <a:pPr marL="152400" indent="-152400">
              <a:lnSpc>
                <a:spcPct val="108000"/>
              </a:lnSpc>
              <a:spcBef>
                <a:spcPts val="500"/>
              </a:spcBef>
              <a:buFont typeface="Arial"/>
              <a:buChar char="·"/>
            </a:pPr>
            <a:r>
              <a:rPr lang="de-DE" sz="1500" dirty="0">
                <a:solidFill>
                  <a:srgbClr val="070B18"/>
                </a:solidFill>
              </a:rPr>
              <a:t>Stop wird gesetzt und nur nachgezogen</a:t>
            </a:r>
          </a:p>
        </p:txBody>
      </p:sp>
      <p:sp>
        <p:nvSpPr>
          <p:cNvPr id="52" name="Block"/>
          <p:cNvSpPr/>
          <p:nvPr/>
        </p:nvSpPr>
        <p:spPr>
          <a:xfrm>
            <a:off x="7924800" y="1270000"/>
            <a:ext cx="3213100" cy="3048000"/>
          </a:xfrm>
          <a:prstGeom prst="rect">
            <a:avLst/>
          </a:prstGeom>
          <a:solidFill>
            <a:srgbClr val="EDE8DC"/>
          </a:solidFill>
          <a:ln>
            <a:noFill/>
          </a:ln>
          <a:effectLst>
            <a:outerShdw blurRad="88900" dist="31750" dir="5400000" rotWithShape="0">
              <a:srgbClr val="5A5240">
                <a:alpha val="34000"/>
              </a:srgbClr>
            </a:outerShdw>
          </a:effectLst>
        </p:spPr>
        <p:txBody>
          <a:bodyPr wrap="square" lIns="203200" tIns="177800" rIns="203200" bIns="177800" anchor="t"/>
          <a:lstStyle/>
          <a:p>
            <a:pPr algn="l">
              <a:buNone/>
            </a:pPr>
            <a:r>
              <a:rPr lang="de-DE" sz="1400" b="1" spc="80" dirty="0">
                <a:solidFill>
                  <a:srgbClr val="C2A36B"/>
                </a:solidFill>
              </a:rPr>
              <a:t>PROFIL</a:t>
            </a:r>
          </a:p>
          <a:p>
            <a:pPr algn="l">
              <a:lnSpc>
                <a:spcPct val="105000"/>
              </a:lnSpc>
              <a:spcBef>
                <a:spcPts val="400"/>
              </a:spcBef>
              <a:buNone/>
            </a:pPr>
            <a:r>
              <a:rPr lang="de-DE" sz="1700" b="1" dirty="0">
                <a:solidFill>
                  <a:srgbClr val="070B18"/>
                </a:solidFill>
              </a:rPr>
              <a:t>Echter Eigenhandel</a:t>
            </a:r>
          </a:p>
          <a:p>
            <a:pPr algn="l">
              <a:lnSpc>
                <a:spcPct val="105000"/>
              </a:lnSpc>
              <a:spcBef>
                <a:spcPts val="400"/>
              </a:spcBef>
              <a:buNone/>
            </a:pPr>
            <a:endParaRPr lang="de-DE" sz="1700" b="1" dirty="0">
              <a:solidFill>
                <a:srgbClr val="070B18"/>
              </a:solidFill>
            </a:endParaRPr>
          </a:p>
          <a:p>
            <a:pPr marL="152400" indent="-152400">
              <a:lnSpc>
                <a:spcPct val="108000"/>
              </a:lnSpc>
              <a:spcBef>
                <a:spcPts val="500"/>
              </a:spcBef>
              <a:buFont typeface="Arial"/>
              <a:buChar char="·"/>
            </a:pPr>
            <a:r>
              <a:rPr lang="de-DE" sz="1500" dirty="0">
                <a:solidFill>
                  <a:srgbClr val="070B18"/>
                </a:solidFill>
              </a:rPr>
              <a:t>+119.0 % seit Auflage, 14.6 % p. a. bei -46.4 % maximalem Verlust¹</a:t>
            </a:r>
          </a:p>
          <a:p>
            <a:pPr marL="152400" indent="-152400">
              <a:lnSpc>
                <a:spcPct val="108000"/>
              </a:lnSpc>
              <a:spcBef>
                <a:spcPts val="500"/>
              </a:spcBef>
              <a:buFont typeface="Arial"/>
              <a:buChar char="·"/>
            </a:pPr>
            <a:r>
              <a:rPr lang="de-DE" sz="1500" dirty="0">
                <a:solidFill>
                  <a:srgbClr val="070B18"/>
                </a:solidFill>
              </a:rPr>
              <a:t>Verlustserien sind eingepreist, nicht Ausnahme</a:t>
            </a:r>
          </a:p>
          <a:p>
            <a:pPr marL="152400" indent="-152400">
              <a:lnSpc>
                <a:spcPct val="108000"/>
              </a:lnSpc>
              <a:spcBef>
                <a:spcPts val="500"/>
              </a:spcBef>
              <a:buFont typeface="Arial"/>
              <a:buChar char="·"/>
            </a:pPr>
            <a:r>
              <a:rPr lang="de-DE" sz="1500" dirty="0">
                <a:solidFill>
                  <a:srgbClr val="070B18"/>
                </a:solidFill>
              </a:rPr>
              <a:t>Kein Benchmarkbezug – Abweichung ist gewollt</a:t>
            </a:r>
          </a:p>
        </p:txBody>
      </p:sp>
      <p:sp>
        <p:nvSpPr>
          <p:cNvPr id="60" name="KPI"/>
          <p:cNvSpPr/>
          <p:nvPr/>
        </p:nvSpPr>
        <p:spPr>
          <a:xfrm>
            <a:off x="1054100" y="4521200"/>
            <a:ext cx="2406650" cy="736600"/>
          </a:xfrm>
          <a:prstGeom prst="rect">
            <a:avLst/>
          </a:prstGeom>
          <a:noFill/>
          <a:ln>
            <a:noFill/>
          </a:ln>
        </p:spPr>
        <p:txBody>
          <a:bodyPr wrap="square" lIns="152400" tIns="127000" rIns="152400" bIns="127000" anchor="ctr"/>
          <a:lstStyle/>
          <a:p>
            <a:pPr algn="l">
              <a:buNone/>
            </a:pPr>
            <a:r>
              <a:rPr lang="de-DE" sz="2800" dirty="0">
                <a:solidFill>
                  <a:srgbClr val="C2A36B"/>
                </a:solidFill>
                <a:latin typeface="+mj-lt"/>
              </a:rPr>
              <a:t>+119.0 %</a:t>
            </a:r>
          </a:p>
          <a:p>
            <a:pPr algn="l">
              <a:buNone/>
            </a:pPr>
            <a:r>
              <a:rPr lang="de-DE" sz="1400" dirty="0">
                <a:solidFill>
                  <a:srgbClr val="4F5157"/>
                </a:solidFill>
              </a:rPr>
              <a:t>Seit Auflage (14.11.2020)¹</a:t>
            </a:r>
          </a:p>
        </p:txBody>
      </p:sp>
      <p:sp>
        <p:nvSpPr>
          <p:cNvPr id="61" name="KPI"/>
          <p:cNvSpPr/>
          <p:nvPr/>
        </p:nvSpPr>
        <p:spPr>
          <a:xfrm>
            <a:off x="3613150" y="4521200"/>
            <a:ext cx="2406650" cy="736600"/>
          </a:xfrm>
          <a:prstGeom prst="rect">
            <a:avLst/>
          </a:prstGeom>
          <a:noFill/>
          <a:ln>
            <a:noFill/>
          </a:ln>
        </p:spPr>
        <p:txBody>
          <a:bodyPr wrap="square" lIns="152400" tIns="127000" rIns="152400" bIns="127000" anchor="ctr"/>
          <a:lstStyle/>
          <a:p>
            <a:pPr algn="l">
              <a:buNone/>
            </a:pPr>
            <a:r>
              <a:rPr lang="de-DE" sz="2800" dirty="0">
                <a:solidFill>
                  <a:srgbClr val="2E5B5B"/>
                </a:solidFill>
                <a:latin typeface="+mj-lt"/>
              </a:rPr>
              <a:t>14.6 %</a:t>
            </a:r>
          </a:p>
          <a:p>
            <a:pPr algn="l">
              <a:buNone/>
            </a:pPr>
            <a:r>
              <a:rPr lang="de-DE" sz="1400" dirty="0">
                <a:solidFill>
                  <a:srgbClr val="4F5157"/>
                </a:solidFill>
              </a:rPr>
              <a:t>Ø-Performance p. a.¹</a:t>
            </a:r>
          </a:p>
        </p:txBody>
      </p:sp>
      <p:sp>
        <p:nvSpPr>
          <p:cNvPr id="62" name="KPI"/>
          <p:cNvSpPr/>
          <p:nvPr/>
        </p:nvSpPr>
        <p:spPr>
          <a:xfrm>
            <a:off x="6172200" y="4521200"/>
            <a:ext cx="2406650" cy="736600"/>
          </a:xfrm>
          <a:prstGeom prst="rect">
            <a:avLst/>
          </a:prstGeom>
          <a:noFill/>
          <a:ln>
            <a:noFill/>
          </a:ln>
        </p:spPr>
        <p:txBody>
          <a:bodyPr wrap="square" lIns="152400" tIns="127000" rIns="152400" bIns="127000" anchor="ctr"/>
          <a:lstStyle/>
          <a:p>
            <a:pPr algn="l">
              <a:buNone/>
            </a:pPr>
            <a:r>
              <a:rPr lang="de-DE" sz="2800" dirty="0">
                <a:solidFill>
                  <a:srgbClr val="A2543A"/>
                </a:solidFill>
                <a:latin typeface="+mj-lt"/>
              </a:rPr>
              <a:t>-46.4 %</a:t>
            </a:r>
          </a:p>
          <a:p>
            <a:pPr algn="l">
              <a:buNone/>
            </a:pPr>
            <a:r>
              <a:rPr lang="de-DE" sz="1400" dirty="0">
                <a:solidFill>
                  <a:srgbClr val="4F5157"/>
                </a:solidFill>
              </a:rPr>
              <a:t>Maximaler Verlust¹</a:t>
            </a:r>
          </a:p>
        </p:txBody>
      </p:sp>
      <p:sp>
        <p:nvSpPr>
          <p:cNvPr id="63" name="KPI"/>
          <p:cNvSpPr/>
          <p:nvPr/>
        </p:nvSpPr>
        <p:spPr>
          <a:xfrm>
            <a:off x="8731250" y="4521200"/>
            <a:ext cx="2406650" cy="736600"/>
          </a:xfrm>
          <a:prstGeom prst="rect">
            <a:avLst/>
          </a:prstGeom>
          <a:noFill/>
          <a:ln>
            <a:noFill/>
          </a:ln>
        </p:spPr>
        <p:txBody>
          <a:bodyPr wrap="square" lIns="152400" tIns="127000" rIns="152400" bIns="127000" anchor="ctr"/>
          <a:lstStyle/>
          <a:p>
            <a:pPr algn="l">
              <a:buNone/>
            </a:pPr>
            <a:r>
              <a:rPr lang="de-DE" sz="2000" dirty="0">
                <a:solidFill>
                  <a:srgbClr val="070B18"/>
                </a:solidFill>
                <a:latin typeface="+mj-lt"/>
              </a:rPr>
              <a:t>Kurz- bis mittelfristig</a:t>
            </a:r>
          </a:p>
          <a:p>
            <a:pPr algn="l">
              <a:buNone/>
            </a:pPr>
            <a:r>
              <a:rPr lang="de-DE" sz="1400" dirty="0">
                <a:solidFill>
                  <a:srgbClr val="4F5157"/>
                </a:solidFill>
              </a:rPr>
              <a:t>Anlagehorizont</a:t>
            </a:r>
          </a:p>
        </p:txBody>
      </p:sp>
      <p:sp>
        <p:nvSpPr>
          <p:cNvPr id="80" name="Statement"/>
          <p:cNvSpPr/>
          <p:nvPr/>
        </p:nvSpPr>
        <p:spPr>
          <a:xfrm>
            <a:off x="1054100" y="5334000"/>
            <a:ext cx="10083800" cy="406400"/>
          </a:xfrm>
          <a:prstGeom prst="rect">
            <a:avLst/>
          </a:prstGeom>
          <a:solidFill>
            <a:srgbClr val="070B18"/>
          </a:solidFill>
          <a:ln>
            <a:noFill/>
          </a:ln>
        </p:spPr>
        <p:txBody>
          <a:bodyPr wrap="square" lIns="152400" tIns="0" rIns="152400" bIns="0" anchor="ctr"/>
          <a:lstStyle/>
          <a:p>
            <a:pPr algn="ctr">
              <a:buNone/>
            </a:pPr>
            <a:r>
              <a:rPr lang="de-DE" sz="1600" b="1" dirty="0">
                <a:solidFill>
                  <a:srgbClr val="EDE8DC"/>
                </a:solidFill>
              </a:rPr>
              <a:t>„Trading </a:t>
            </a:r>
            <a:r>
              <a:rPr lang="de-DE" sz="1600" b="1" dirty="0" err="1">
                <a:solidFill>
                  <a:srgbClr val="EDE8DC"/>
                </a:solidFill>
              </a:rPr>
              <a:t>is</a:t>
            </a:r>
            <a:r>
              <a:rPr lang="de-DE" sz="1600" b="1" dirty="0">
                <a:solidFill>
                  <a:srgbClr val="EDE8DC"/>
                </a:solidFill>
              </a:rPr>
              <a:t> an art.“</a:t>
            </a:r>
          </a:p>
        </p:txBody>
      </p:sp>
      <p:sp>
        <p:nvSpPr>
          <p:cNvPr id="90" name="Quelle"/>
          <p:cNvSpPr txBox="1"/>
          <p:nvPr/>
        </p:nvSpPr>
        <p:spPr>
          <a:xfrm>
            <a:off x="1054100" y="5918200"/>
            <a:ext cx="10083800" cy="355600"/>
          </a:xfrm>
          <a:prstGeom prst="rect">
            <a:avLst/>
          </a:prstGeom>
          <a:noFill/>
        </p:spPr>
        <p:txBody>
          <a:bodyPr wrap="square" lIns="0" tIns="0" rIns="0" bIns="0" anchor="t"/>
          <a:lstStyle/>
          <a:p>
            <a:pPr algn="l">
              <a:lnSpc>
                <a:spcPct val="105000"/>
              </a:lnSpc>
              <a:buNone/>
            </a:pPr>
            <a:r>
              <a:rPr lang="de-DE" sz="1200" dirty="0">
                <a:solidFill>
                  <a:srgbClr val="4F5157"/>
                </a:solidFill>
              </a:rPr>
              <a:t>Quelle: eigene Strategiehistorie und eigene Auswertung, Stand August 2026. ¹ Eigene Auswertung der dokumentierten Strategiehistorie. Vergangene Wertentwicklung ist kein Indikator für die Zukunft.</a:t>
            </a:r>
          </a:p>
        </p:txBody>
      </p:sp>
      <p:sp>
        <p:nvSpPr>
          <p:cNvPr id="700" name="Bankrahmen"/>
          <p:cNvSpPr/>
          <p:nvPr/>
        </p:nvSpPr>
        <p:spPr>
          <a:xfrm>
            <a:off x="1054100" y="4445000"/>
            <a:ext cx="10083800" cy="9525"/>
          </a:xfrm>
          <a:prstGeom prst="rect">
            <a:avLst/>
          </a:prstGeom>
          <a:solidFill>
            <a:srgbClr val="D6CFC0"/>
          </a:solidFill>
          <a:ln>
            <a:noFill/>
          </a:ln>
        </p:spPr>
        <p:txBody>
          <a:bodyPr/>
          <a:lstStyle/>
          <a:p>
            <a:endParaRPr lang="de-DE">
              <a:solidFill>
                <a:srgbClr val="D6CFC0"/>
              </a:solidFill>
            </a:endParaRPr>
          </a:p>
        </p:txBody>
      </p:sp>
      <p:sp>
        <p:nvSpPr>
          <p:cNvPr id="710" name="Bankrahmen"/>
          <p:cNvSpPr/>
          <p:nvPr/>
        </p:nvSpPr>
        <p:spPr>
          <a:xfrm>
            <a:off x="3536950" y="4546600"/>
            <a:ext cx="9525" cy="660400"/>
          </a:xfrm>
          <a:prstGeom prst="rect">
            <a:avLst/>
          </a:prstGeom>
          <a:solidFill>
            <a:srgbClr val="D6CFC0"/>
          </a:solidFill>
          <a:ln>
            <a:noFill/>
          </a:ln>
        </p:spPr>
        <p:txBody>
          <a:bodyPr/>
          <a:lstStyle/>
          <a:p>
            <a:endParaRPr lang="de-DE">
              <a:solidFill>
                <a:srgbClr val="D6CFC0"/>
              </a:solidFill>
            </a:endParaRPr>
          </a:p>
        </p:txBody>
      </p:sp>
      <p:sp>
        <p:nvSpPr>
          <p:cNvPr id="711" name="Bankrahmen"/>
          <p:cNvSpPr/>
          <p:nvPr/>
        </p:nvSpPr>
        <p:spPr>
          <a:xfrm>
            <a:off x="6096000" y="4546600"/>
            <a:ext cx="9525" cy="660400"/>
          </a:xfrm>
          <a:prstGeom prst="rect">
            <a:avLst/>
          </a:prstGeom>
          <a:solidFill>
            <a:srgbClr val="D6CFC0"/>
          </a:solidFill>
          <a:ln>
            <a:noFill/>
          </a:ln>
        </p:spPr>
        <p:txBody>
          <a:bodyPr/>
          <a:lstStyle/>
          <a:p>
            <a:endParaRPr lang="de-DE">
              <a:solidFill>
                <a:srgbClr val="D6CFC0"/>
              </a:solidFill>
            </a:endParaRPr>
          </a:p>
        </p:txBody>
      </p:sp>
      <p:sp>
        <p:nvSpPr>
          <p:cNvPr id="712" name="Bankrahmen"/>
          <p:cNvSpPr/>
          <p:nvPr/>
        </p:nvSpPr>
        <p:spPr>
          <a:xfrm>
            <a:off x="8655050" y="4546600"/>
            <a:ext cx="9525" cy="660400"/>
          </a:xfrm>
          <a:prstGeom prst="rect">
            <a:avLst/>
          </a:prstGeom>
          <a:solidFill>
            <a:srgbClr val="D6CFC0"/>
          </a:solidFill>
          <a:ln>
            <a:noFill/>
          </a:ln>
        </p:spPr>
        <p:txBody>
          <a:bodyPr/>
          <a:lstStyle/>
          <a:p>
            <a:endParaRPr lang="de-DE">
              <a:solidFill>
                <a:srgbClr val="D6CFC0"/>
              </a:solidFill>
            </a:endParaRPr>
          </a:p>
        </p:txBody>
      </p:sp>
    </p:spTree>
    <p:extLst>
      <p:ext uri="{BB962C8B-B14F-4D97-AF65-F5344CB8AC3E}">
        <p14:creationId xmlns:p14="http://schemas.microsoft.com/office/powerpoint/2010/main" val="1479688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6964EA-D6DC-F112-DE4D-0DCF6B19760C}"/>
              </a:ext>
            </a:extLst>
          </p:cNvPr>
          <p:cNvSpPr>
            <a:spLocks noGrp="1"/>
          </p:cNvSpPr>
          <p:nvPr>
            <p:ph type="title"/>
          </p:nvPr>
        </p:nvSpPr>
        <p:spPr/>
        <p:txBody>
          <a:bodyPr/>
          <a:lstStyle/>
          <a:p>
            <a:r>
              <a:rPr lang="de-DE" dirty="0"/>
              <a:t>Asymmetrische Chance, Bestätigung im Preis, harter </a:t>
            </a:r>
            <a:r>
              <a:rPr lang="de-DE" dirty="0" err="1"/>
              <a:t>Stop</a:t>
            </a:r>
            <a:endParaRPr lang="de-DE" dirty="0"/>
          </a:p>
        </p:txBody>
      </p:sp>
      <p:sp>
        <p:nvSpPr>
          <p:cNvPr id="3" name="Textplatzhalter 2">
            <a:extLst>
              <a:ext uri="{FF2B5EF4-FFF2-40B4-BE49-F238E27FC236}">
                <a16:creationId xmlns:a16="http://schemas.microsoft.com/office/drawing/2014/main" id="{91A84586-504B-FE8B-5FC8-0406E94169AE}"/>
              </a:ext>
            </a:extLst>
          </p:cNvPr>
          <p:cNvSpPr>
            <a:spLocks noGrp="1"/>
          </p:cNvSpPr>
          <p:nvPr>
            <p:ph type="body" idx="1"/>
          </p:nvPr>
        </p:nvSpPr>
        <p:spPr/>
        <p:txBody>
          <a:bodyPr/>
          <a:lstStyle/>
          <a:p>
            <a:pPr marL="0" indent="0">
              <a:lnSpc>
                <a:spcPct val="112000"/>
              </a:lnSpc>
              <a:buNone/>
            </a:pPr>
            <a:r>
              <a:rPr lang="de-DE" sz="2400" dirty="0">
                <a:solidFill>
                  <a:srgbClr val="070B18"/>
                </a:solidFill>
                <a:latin typeface="+mj-lt"/>
              </a:rPr>
              <a:t>alpaca turtle kauft dort, wo ein erfahrener Mensch eine asymmetrische Chance sieht – ohne Modellzwang, ohne Benchmarkbindung, mit hartem Risikoschnitt.</a:t>
            </a:r>
          </a:p>
        </p:txBody>
      </p:sp>
      <p:sp>
        <p:nvSpPr>
          <p:cNvPr id="50" name="Karte"/>
          <p:cNvSpPr/>
          <p:nvPr/>
        </p:nvSpPr>
        <p:spPr>
          <a:xfrm>
            <a:off x="1054100" y="2997200"/>
            <a:ext cx="3213100" cy="2222500"/>
          </a:xfrm>
          <a:prstGeom prst="rect">
            <a:avLst/>
          </a:prstGeom>
          <a:solidFill>
            <a:srgbClr val="EDE8DC"/>
          </a:solidFill>
          <a:ln>
            <a:noFill/>
          </a:ln>
          <a:effectLst>
            <a:outerShdw blurRad="88900" dist="31750" dir="5400000" rotWithShape="0">
              <a:srgbClr val="5A5240">
                <a:alpha val="34000"/>
              </a:srgbClr>
            </a:outerShdw>
          </a:effectLst>
        </p:spPr>
        <p:txBody>
          <a:bodyPr wrap="square" lIns="203200" tIns="203200" rIns="203200" bIns="203200" anchor="t"/>
          <a:lstStyle/>
          <a:p>
            <a:pPr algn="l">
              <a:buNone/>
            </a:pPr>
            <a:r>
              <a:rPr lang="de-DE" sz="1800" spc="40" dirty="0">
                <a:solidFill>
                  <a:srgbClr val="C2A36B"/>
                </a:solidFill>
              </a:rPr>
              <a:t>Global Macro</a:t>
            </a:r>
          </a:p>
          <a:p>
            <a:pPr algn="l">
              <a:lnSpc>
                <a:spcPct val="108000"/>
              </a:lnSpc>
              <a:spcBef>
                <a:spcPts val="600"/>
              </a:spcBef>
              <a:buNone/>
            </a:pPr>
            <a:r>
              <a:rPr lang="de-DE" sz="1500" dirty="0">
                <a:solidFill>
                  <a:srgbClr val="070B18"/>
                </a:solidFill>
              </a:rPr>
              <a:t>Zinsen, Währungen, Rohstoffe, Aktien – die Idee darf aus jedem Markt kommen. Fokus auf liquiden Märkten, investierbar ist das gesamte Universum.</a:t>
            </a:r>
          </a:p>
        </p:txBody>
      </p:sp>
      <p:sp>
        <p:nvSpPr>
          <p:cNvPr id="51" name="Karte"/>
          <p:cNvSpPr/>
          <p:nvPr/>
        </p:nvSpPr>
        <p:spPr>
          <a:xfrm>
            <a:off x="4489450" y="2997200"/>
            <a:ext cx="3213100" cy="2222500"/>
          </a:xfrm>
          <a:prstGeom prst="rect">
            <a:avLst/>
          </a:prstGeom>
          <a:solidFill>
            <a:srgbClr val="EDE8DC"/>
          </a:solidFill>
          <a:ln>
            <a:noFill/>
          </a:ln>
          <a:effectLst>
            <a:outerShdw blurRad="88900" dist="31750" dir="5400000" rotWithShape="0">
              <a:srgbClr val="5A5240">
                <a:alpha val="34000"/>
              </a:srgbClr>
            </a:outerShdw>
          </a:effectLst>
        </p:spPr>
        <p:txBody>
          <a:bodyPr wrap="square" lIns="203200" tIns="203200" rIns="203200" bIns="203200" anchor="t"/>
          <a:lstStyle/>
          <a:p>
            <a:pPr algn="l">
              <a:buNone/>
            </a:pPr>
            <a:r>
              <a:rPr lang="de-DE" sz="1800" spc="40" dirty="0">
                <a:solidFill>
                  <a:srgbClr val="C2A36B"/>
                </a:solidFill>
              </a:rPr>
              <a:t>Discretionary</a:t>
            </a:r>
          </a:p>
          <a:p>
            <a:pPr algn="l">
              <a:lnSpc>
                <a:spcPct val="108000"/>
              </a:lnSpc>
              <a:spcBef>
                <a:spcPts val="600"/>
              </a:spcBef>
              <a:buNone/>
            </a:pPr>
            <a:r>
              <a:rPr lang="de-DE" sz="1500" dirty="0">
                <a:solidFill>
                  <a:srgbClr val="070B18"/>
                </a:solidFill>
              </a:rPr>
              <a:t>Kein Backtest entscheidet, sondern Urteil und Erfahrung. Der Handel orientiert sich an den zeitlosen Prinzipien vernünftiger Börsenspekulation (Livermore, et al.)</a:t>
            </a:r>
          </a:p>
        </p:txBody>
      </p:sp>
      <p:sp>
        <p:nvSpPr>
          <p:cNvPr id="52" name="Karte"/>
          <p:cNvSpPr/>
          <p:nvPr/>
        </p:nvSpPr>
        <p:spPr>
          <a:xfrm>
            <a:off x="7924800" y="2997200"/>
            <a:ext cx="3213100" cy="2222500"/>
          </a:xfrm>
          <a:prstGeom prst="rect">
            <a:avLst/>
          </a:prstGeom>
          <a:solidFill>
            <a:srgbClr val="EDE8DC"/>
          </a:solidFill>
          <a:ln>
            <a:noFill/>
          </a:ln>
          <a:effectLst>
            <a:outerShdw blurRad="88900" dist="31750" dir="5400000" rotWithShape="0">
              <a:srgbClr val="5A5240">
                <a:alpha val="34000"/>
              </a:srgbClr>
            </a:outerShdw>
          </a:effectLst>
        </p:spPr>
        <p:txBody>
          <a:bodyPr wrap="square" lIns="203200" tIns="203200" rIns="203200" bIns="203200" anchor="t"/>
          <a:lstStyle/>
          <a:p>
            <a:pPr algn="l">
              <a:buNone/>
            </a:pPr>
            <a:r>
              <a:rPr lang="de-DE" sz="1800" spc="40" dirty="0">
                <a:solidFill>
                  <a:srgbClr val="C2A36B"/>
                </a:solidFill>
              </a:rPr>
              <a:t>Long, short, </a:t>
            </a:r>
            <a:r>
              <a:rPr lang="de-DE" sz="1800" spc="40" dirty="0" err="1">
                <a:solidFill>
                  <a:srgbClr val="C2A36B"/>
                </a:solidFill>
              </a:rPr>
              <a:t>levered</a:t>
            </a:r>
            <a:endParaRPr lang="de-DE" sz="1800" spc="40" dirty="0">
              <a:solidFill>
                <a:srgbClr val="C2A36B"/>
              </a:solidFill>
            </a:endParaRPr>
          </a:p>
          <a:p>
            <a:pPr algn="l">
              <a:lnSpc>
                <a:spcPct val="108000"/>
              </a:lnSpc>
              <a:spcBef>
                <a:spcPts val="600"/>
              </a:spcBef>
              <a:buNone/>
            </a:pPr>
            <a:r>
              <a:rPr lang="de-DE" sz="1500" dirty="0">
                <a:solidFill>
                  <a:srgbClr val="070B18"/>
                </a:solidFill>
              </a:rPr>
              <a:t>Auch fallende Märkte sind investierbar. Hebelprodukte werden gezielt und zeitlich begrenzt eingesetzt, nie als Dauerzustand.</a:t>
            </a:r>
          </a:p>
        </p:txBody>
      </p:sp>
      <p:sp>
        <p:nvSpPr>
          <p:cNvPr id="80" name="Statement"/>
          <p:cNvSpPr/>
          <p:nvPr/>
        </p:nvSpPr>
        <p:spPr>
          <a:xfrm>
            <a:off x="1054100" y="5334000"/>
            <a:ext cx="10083800" cy="406400"/>
          </a:xfrm>
          <a:prstGeom prst="rect">
            <a:avLst/>
          </a:prstGeom>
          <a:solidFill>
            <a:srgbClr val="070B18"/>
          </a:solidFill>
          <a:ln>
            <a:noFill/>
          </a:ln>
        </p:spPr>
        <p:txBody>
          <a:bodyPr wrap="square" lIns="152400" tIns="0" rIns="152400" bIns="0" anchor="ctr"/>
          <a:lstStyle/>
          <a:p>
            <a:pPr algn="ctr">
              <a:buNone/>
            </a:pPr>
            <a:r>
              <a:rPr lang="de-DE" sz="1600" dirty="0">
                <a:solidFill>
                  <a:srgbClr val="EDE8DC"/>
                </a:solidFill>
              </a:rPr>
              <a:t>Wer alles darf, braucht Regeln beim Ausstieg – nicht beim Einstieg.</a:t>
            </a:r>
          </a:p>
        </p:txBody>
      </p:sp>
      <p:sp>
        <p:nvSpPr>
          <p:cNvPr id="90" name="Quelle"/>
          <p:cNvSpPr txBox="1"/>
          <p:nvPr/>
        </p:nvSpPr>
        <p:spPr>
          <a:xfrm>
            <a:off x="1054100" y="5918200"/>
            <a:ext cx="10083800" cy="254000"/>
          </a:xfrm>
          <a:prstGeom prst="rect">
            <a:avLst/>
          </a:prstGeom>
          <a:noFill/>
        </p:spPr>
        <p:txBody>
          <a:bodyPr wrap="square" lIns="0" tIns="0" rIns="0" bIns="0" anchor="t"/>
          <a:lstStyle/>
          <a:p>
            <a:pPr algn="l">
              <a:buNone/>
            </a:pPr>
            <a:r>
              <a:rPr lang="de-DE" sz="1200" dirty="0">
                <a:solidFill>
                  <a:srgbClr val="4F5157"/>
                </a:solidFill>
              </a:rPr>
              <a:t>Quelle: eigene Anlagegrundsätze, Stand August 2026.</a:t>
            </a:r>
          </a:p>
        </p:txBody>
      </p:sp>
    </p:spTree>
    <p:extLst>
      <p:ext uri="{BB962C8B-B14F-4D97-AF65-F5344CB8AC3E}">
        <p14:creationId xmlns:p14="http://schemas.microsoft.com/office/powerpoint/2010/main" val="1787558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1B479-869B-9437-8217-9FED74819B06}"/>
              </a:ext>
            </a:extLst>
          </p:cNvPr>
          <p:cNvSpPr>
            <a:spLocks noGrp="1"/>
          </p:cNvSpPr>
          <p:nvPr>
            <p:ph type="title"/>
          </p:nvPr>
        </p:nvSpPr>
        <p:spPr/>
        <p:txBody>
          <a:bodyPr/>
          <a:lstStyle/>
          <a:p>
            <a:r>
              <a:rPr lang="en-US"/>
              <a:t>Drei negative Jahre, zwei Ausreißerjahre: die Rendite entsteht in wenigen Trendphasen</a:t>
            </a:r>
          </a:p>
        </p:txBody>
      </p:sp>
      <p:graphicFrame>
        <p:nvGraphicFramePr>
          <p:cNvPr id="402" name="Chart Jahre" descr="Säulendiagramm der Rendite je Kalenderjahr. 2020 plus 2.7 Prozent ab Auflage im November, 2021 plus 42.8 Prozent, 2022 minus 18.5 Prozent, 2023 minus 5.7 Prozent, 2024 plus 74.6 Prozent, 2025 minus 1.4 Prozent, 2026 plus 4.9 Prozent bis Ende August. Zwei Jahre tragen den Großteil der Gesamtrendite, drei Jahre schlossen negativ."/>
          <p:cNvGraphicFramePr/>
          <p:nvPr/>
        </p:nvGraphicFramePr>
        <p:xfrm>
          <a:off x="1054100" y="1295400"/>
          <a:ext cx="10083800" cy="3378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C490C41E-B65C-CE45-B0AF-BBA8FBD31298}"/>
              </a:ext>
            </a:extLst>
          </p:cNvPr>
          <p:cNvSpPr txBox="1"/>
          <p:nvPr/>
        </p:nvSpPr>
        <p:spPr>
          <a:xfrm>
            <a:off x="105410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+74.6 %</a:t>
            </a:r>
          </a:p>
        </p:txBody>
      </p:sp>
      <p:sp>
        <p:nvSpPr>
          <p:cNvPr id="4" name="TextBox 3">
            <a:extLst>
              <a:ext uri="{FF2B5EF4-FFF2-40B4-BE49-F238E27FC236}">
                <a16:creationId xmlns:a16="http://schemas.microsoft.com/office/drawing/2014/main" id="{C08548F5-365C-BC4C-A0BB-67C0CD3B305F}"/>
              </a:ext>
            </a:extLst>
          </p:cNvPr>
          <p:cNvSpPr txBox="1"/>
          <p:nvPr/>
        </p:nvSpPr>
        <p:spPr>
          <a:xfrm>
            <a:off x="1054100" y="5257800"/>
            <a:ext cx="2413000" cy="482600"/>
          </a:xfrm>
          <a:prstGeom prst="rect">
            <a:avLst/>
          </a:prstGeom>
          <a:noFill/>
        </p:spPr>
        <p:txBody>
          <a:bodyPr vertOverflow="overflow" vert="horz" wrap="square" rtlCol="0" anchor="t">
            <a:spAutoFit/>
          </a:bodyPr>
          <a:lstStyle/>
          <a:p>
            <a:pPr algn="l"/>
            <a:r>
              <a:rPr lang="en-US" sz="1400">
                <a:solidFill>
                  <a:srgbClr val="4F5157"/>
                </a:solidFill>
              </a:rPr>
              <a:t>Stärkstes Jahr (2024)</a:t>
            </a:r>
          </a:p>
        </p:txBody>
      </p:sp>
      <p:sp>
        <p:nvSpPr>
          <p:cNvPr id="5" name="TextBox 4">
            <a:extLst>
              <a:ext uri="{FF2B5EF4-FFF2-40B4-BE49-F238E27FC236}">
                <a16:creationId xmlns:a16="http://schemas.microsoft.com/office/drawing/2014/main" id="{D1817EFF-1328-1347-8AB5-0DD2EAEF0024}"/>
              </a:ext>
            </a:extLst>
          </p:cNvPr>
          <p:cNvSpPr txBox="1"/>
          <p:nvPr/>
        </p:nvSpPr>
        <p:spPr>
          <a:xfrm>
            <a:off x="361315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-18.5 %</a:t>
            </a:r>
          </a:p>
        </p:txBody>
      </p:sp>
      <p:sp>
        <p:nvSpPr>
          <p:cNvPr id="6" name="TextBox 5">
            <a:extLst>
              <a:ext uri="{FF2B5EF4-FFF2-40B4-BE49-F238E27FC236}">
                <a16:creationId xmlns:a16="http://schemas.microsoft.com/office/drawing/2014/main" id="{DCCAF5C6-09DD-764D-8B83-83A59DDD3545}"/>
              </a:ext>
            </a:extLst>
          </p:cNvPr>
          <p:cNvSpPr txBox="1"/>
          <p:nvPr/>
        </p:nvSpPr>
        <p:spPr>
          <a:xfrm>
            <a:off x="3613150" y="5257800"/>
            <a:ext cx="2413000" cy="482600"/>
          </a:xfrm>
          <a:prstGeom prst="rect">
            <a:avLst/>
          </a:prstGeom>
          <a:noFill/>
        </p:spPr>
        <p:txBody>
          <a:bodyPr vertOverflow="overflow" vert="horz" wrap="square" rtlCol="0" anchor="t">
            <a:spAutoFit/>
          </a:bodyPr>
          <a:lstStyle/>
          <a:p>
            <a:pPr algn="l"/>
            <a:r>
              <a:rPr lang="en-US" sz="1400">
                <a:solidFill>
                  <a:srgbClr val="4F5157"/>
                </a:solidFill>
              </a:rPr>
              <a:t>Schwächstes Jahr (2022)</a:t>
            </a:r>
          </a:p>
        </p:txBody>
      </p:sp>
      <p:sp>
        <p:nvSpPr>
          <p:cNvPr id="7" name="TextBox 6">
            <a:extLst>
              <a:ext uri="{FF2B5EF4-FFF2-40B4-BE49-F238E27FC236}">
                <a16:creationId xmlns:a16="http://schemas.microsoft.com/office/drawing/2014/main" id="{8D7877E0-F25E-FA46-8705-FD4D8247A1BB}"/>
              </a:ext>
            </a:extLst>
          </p:cNvPr>
          <p:cNvSpPr txBox="1"/>
          <p:nvPr/>
        </p:nvSpPr>
        <p:spPr>
          <a:xfrm>
            <a:off x="617220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3 von 7</a:t>
            </a:r>
          </a:p>
        </p:txBody>
      </p:sp>
      <p:sp>
        <p:nvSpPr>
          <p:cNvPr id="8" name="TextBox 7">
            <a:extLst>
              <a:ext uri="{FF2B5EF4-FFF2-40B4-BE49-F238E27FC236}">
                <a16:creationId xmlns:a16="http://schemas.microsoft.com/office/drawing/2014/main" id="{6AC824BE-3C64-EB44-BF64-FD7FB403923F}"/>
              </a:ext>
            </a:extLst>
          </p:cNvPr>
          <p:cNvSpPr txBox="1"/>
          <p:nvPr/>
        </p:nvSpPr>
        <p:spPr>
          <a:xfrm>
            <a:off x="6172200" y="5257800"/>
            <a:ext cx="2413000" cy="482600"/>
          </a:xfrm>
          <a:prstGeom prst="rect">
            <a:avLst/>
          </a:prstGeom>
          <a:noFill/>
        </p:spPr>
        <p:txBody>
          <a:bodyPr vertOverflow="overflow" vert="horz" wrap="square" rtlCol="0" anchor="t">
            <a:spAutoFit/>
          </a:bodyPr>
          <a:lstStyle/>
          <a:p>
            <a:pPr algn="l"/>
            <a:r>
              <a:rPr lang="en-US" sz="1400">
                <a:solidFill>
                  <a:srgbClr val="4F5157"/>
                </a:solidFill>
              </a:rPr>
              <a:t>Kalenderjahre negativ</a:t>
            </a:r>
          </a:p>
        </p:txBody>
      </p:sp>
      <p:sp>
        <p:nvSpPr>
          <p:cNvPr id="9" name="TextBox 8">
            <a:extLst>
              <a:ext uri="{FF2B5EF4-FFF2-40B4-BE49-F238E27FC236}">
                <a16:creationId xmlns:a16="http://schemas.microsoft.com/office/drawing/2014/main" id="{676C0D02-38D6-8D40-9E4E-0FEA1E3540F0}"/>
              </a:ext>
            </a:extLst>
          </p:cNvPr>
          <p:cNvSpPr txBox="1"/>
          <p:nvPr/>
        </p:nvSpPr>
        <p:spPr>
          <a:xfrm>
            <a:off x="873125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64 %</a:t>
            </a:r>
          </a:p>
        </p:txBody>
      </p:sp>
      <p:sp>
        <p:nvSpPr>
          <p:cNvPr id="10" name="TextBox 9">
            <a:extLst>
              <a:ext uri="{FF2B5EF4-FFF2-40B4-BE49-F238E27FC236}">
                <a16:creationId xmlns:a16="http://schemas.microsoft.com/office/drawing/2014/main" id="{70759A89-DC8F-0A47-A170-FCBC0E123D87}"/>
              </a:ext>
            </a:extLst>
          </p:cNvPr>
          <p:cNvSpPr txBox="1"/>
          <p:nvPr/>
        </p:nvSpPr>
        <p:spPr>
          <a:xfrm>
            <a:off x="8731250" y="5257800"/>
            <a:ext cx="2413000" cy="482600"/>
          </a:xfrm>
          <a:prstGeom prst="rect">
            <a:avLst/>
          </a:prstGeom>
          <a:noFill/>
        </p:spPr>
        <p:txBody>
          <a:bodyPr vertOverflow="overflow" vert="horz" wrap="square" rtlCol="0" anchor="t">
            <a:spAutoFit/>
          </a:bodyPr>
          <a:lstStyle/>
          <a:p>
            <a:pPr algn="l"/>
            <a:r>
              <a:rPr lang="en-US" sz="1400">
                <a:solidFill>
                  <a:srgbClr val="4F5157"/>
                </a:solidFill>
              </a:rPr>
              <a:t>Rollierende 12M-Fenster positiv</a:t>
            </a:r>
          </a:p>
        </p:txBody>
      </p:sp>
      <p:sp>
        <p:nvSpPr>
          <p:cNvPr id="11" name="Rectangle 10">
            <a:extLst>
              <a:ext uri="{FF2B5EF4-FFF2-40B4-BE49-F238E27FC236}">
                <a16:creationId xmlns:a16="http://schemas.microsoft.com/office/drawing/2014/main" id="{19CA7C11-1081-9447-BAAD-A658DF830E45}"/>
              </a:ext>
            </a:extLst>
          </p:cNvPr>
          <p:cNvSpPr/>
          <p:nvPr/>
        </p:nvSpPr>
        <p:spPr>
          <a:xfrm>
            <a:off x="1054100" y="4749800"/>
            <a:ext cx="10083800" cy="12700"/>
          </a:xfrm>
          <a:prstGeom prst="rect">
            <a:avLst/>
          </a:prstGeom>
          <a:solidFill>
            <a:srgbClr val="C2A36B"/>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2" name="TextBox 11">
            <a:extLst>
              <a:ext uri="{FF2B5EF4-FFF2-40B4-BE49-F238E27FC236}">
                <a16:creationId xmlns:a16="http://schemas.microsoft.com/office/drawing/2014/main" id="{95191679-E86D-4A4C-8B3C-AAC8B9A96656}"/>
              </a:ext>
            </a:extLst>
          </p:cNvPr>
          <p:cNvSpPr txBox="1"/>
          <p:nvPr/>
        </p:nvSpPr>
        <p:spPr>
          <a:xfrm>
            <a:off x="1054100" y="5715000"/>
            <a:ext cx="10083800" cy="228600"/>
          </a:xfrm>
          <a:prstGeom prst="rect">
            <a:avLst/>
          </a:prstGeom>
          <a:noFill/>
        </p:spPr>
        <p:txBody>
          <a:bodyPr vertOverflow="overflow" vert="horz" wrap="square" rtlCol="0" anchor="t">
            <a:spAutoFit/>
          </a:bodyPr>
          <a:lstStyle/>
          <a:p>
            <a:pPr algn="l"/>
            <a:r>
              <a:rPr lang="en-US" sz="1400">
                <a:solidFill>
                  <a:srgbClr val="4F5157"/>
                </a:solidFill>
              </a:rPr>
              <a:t>* 2020 ab 14.11., ** 2026 bis 22.08. · Vergangene Wertentwicklung ist kein Indikator für die Zukunft.</a:t>
            </a:r>
          </a:p>
        </p:txBody>
      </p:sp>
    </p:spTree>
    <p:extLst>
      <p:ext uri="{BB962C8B-B14F-4D97-AF65-F5344CB8AC3E}">
        <p14:creationId xmlns:p14="http://schemas.microsoft.com/office/powerpoint/2010/main" val="325824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EE20-D8C6-A684-A462-A3625121F239}"/>
              </a:ext>
            </a:extLst>
          </p:cNvPr>
          <p:cNvSpPr>
            <a:spLocks noGrp="1"/>
          </p:cNvSpPr>
          <p:nvPr>
            <p:ph type="title"/>
          </p:nvPr>
        </p:nvSpPr>
        <p:spPr/>
        <p:txBody>
          <a:bodyPr/>
          <a:lstStyle/>
          <a:p>
            <a:r>
              <a:rPr lang="en-US"/>
              <a:t>Jeder Monat seit Auflage: 69 Monatsrenditen, Gewinne in Gold, Verluste in Grau</a:t>
            </a:r>
          </a:p>
        </p:txBody>
      </p:sp>
      <p:sp>
        <p:nvSpPr>
          <p:cNvPr id="3" name="TextBox 2">
            <a:extLst>
              <a:ext uri="{FF2B5EF4-FFF2-40B4-BE49-F238E27FC236}">
                <a16:creationId xmlns:a16="http://schemas.microsoft.com/office/drawing/2014/main" id="{961F027E-4153-9E49-BB0E-57B76F2EEC47}"/>
              </a:ext>
            </a:extLst>
          </p:cNvPr>
          <p:cNvSpPr txBox="1"/>
          <p:nvPr/>
        </p:nvSpPr>
        <p:spPr>
          <a:xfrm>
            <a:off x="105410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+26.5 %</a:t>
            </a:r>
          </a:p>
        </p:txBody>
      </p:sp>
      <p:sp>
        <p:nvSpPr>
          <p:cNvPr id="4" name="TextBox 3">
            <a:extLst>
              <a:ext uri="{FF2B5EF4-FFF2-40B4-BE49-F238E27FC236}">
                <a16:creationId xmlns:a16="http://schemas.microsoft.com/office/drawing/2014/main" id="{906F66A3-CBC9-5444-8883-AAAF76DC00B0}"/>
              </a:ext>
            </a:extLst>
          </p:cNvPr>
          <p:cNvSpPr txBox="1"/>
          <p:nvPr/>
        </p:nvSpPr>
        <p:spPr>
          <a:xfrm>
            <a:off x="1054100" y="5257800"/>
            <a:ext cx="2413000" cy="431800"/>
          </a:xfrm>
          <a:prstGeom prst="rect">
            <a:avLst/>
          </a:prstGeom>
          <a:noFill/>
        </p:spPr>
        <p:txBody>
          <a:bodyPr vertOverflow="overflow" vert="horz" wrap="square" rtlCol="0" anchor="t">
            <a:spAutoFit/>
          </a:bodyPr>
          <a:lstStyle/>
          <a:p>
            <a:pPr algn="l"/>
            <a:r>
              <a:rPr lang="en-US" sz="1400">
                <a:solidFill>
                  <a:srgbClr val="466479"/>
                </a:solidFill>
              </a:rPr>
              <a:t>Bester Monat (Nov 2024)</a:t>
            </a:r>
          </a:p>
        </p:txBody>
      </p:sp>
      <p:sp>
        <p:nvSpPr>
          <p:cNvPr id="5" name="TextBox 4">
            <a:extLst>
              <a:ext uri="{FF2B5EF4-FFF2-40B4-BE49-F238E27FC236}">
                <a16:creationId xmlns:a16="http://schemas.microsoft.com/office/drawing/2014/main" id="{3839DDEC-179E-0141-9A28-2426C0A0C1C0}"/>
              </a:ext>
            </a:extLst>
          </p:cNvPr>
          <p:cNvSpPr txBox="1"/>
          <p:nvPr/>
        </p:nvSpPr>
        <p:spPr>
          <a:xfrm>
            <a:off x="361315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-9.2 %</a:t>
            </a:r>
          </a:p>
        </p:txBody>
      </p:sp>
      <p:sp>
        <p:nvSpPr>
          <p:cNvPr id="6" name="TextBox 5">
            <a:extLst>
              <a:ext uri="{FF2B5EF4-FFF2-40B4-BE49-F238E27FC236}">
                <a16:creationId xmlns:a16="http://schemas.microsoft.com/office/drawing/2014/main" id="{9E687CCE-ADA9-0F4F-AA6C-273125D49E4F}"/>
              </a:ext>
            </a:extLst>
          </p:cNvPr>
          <p:cNvSpPr txBox="1"/>
          <p:nvPr/>
        </p:nvSpPr>
        <p:spPr>
          <a:xfrm>
            <a:off x="3613150" y="5257800"/>
            <a:ext cx="2413000" cy="431800"/>
          </a:xfrm>
          <a:prstGeom prst="rect">
            <a:avLst/>
          </a:prstGeom>
          <a:noFill/>
        </p:spPr>
        <p:txBody>
          <a:bodyPr vertOverflow="overflow" vert="horz" wrap="square" rtlCol="0" anchor="t">
            <a:spAutoFit/>
          </a:bodyPr>
          <a:lstStyle/>
          <a:p>
            <a:pPr algn="l"/>
            <a:r>
              <a:rPr lang="en-US" sz="1400">
                <a:solidFill>
                  <a:srgbClr val="466479"/>
                </a:solidFill>
              </a:rPr>
              <a:t>Schwächster Monat (Apr 2026)</a:t>
            </a:r>
          </a:p>
        </p:txBody>
      </p:sp>
      <p:sp>
        <p:nvSpPr>
          <p:cNvPr id="7" name="TextBox 6">
            <a:extLst>
              <a:ext uri="{FF2B5EF4-FFF2-40B4-BE49-F238E27FC236}">
                <a16:creationId xmlns:a16="http://schemas.microsoft.com/office/drawing/2014/main" id="{E08AD934-26F3-5E47-BC48-A75155560A9C}"/>
              </a:ext>
            </a:extLst>
          </p:cNvPr>
          <p:cNvSpPr txBox="1"/>
          <p:nvPr/>
        </p:nvSpPr>
        <p:spPr>
          <a:xfrm>
            <a:off x="617220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32 von 69</a:t>
            </a:r>
          </a:p>
        </p:txBody>
      </p:sp>
      <p:sp>
        <p:nvSpPr>
          <p:cNvPr id="8" name="TextBox 7">
            <a:extLst>
              <a:ext uri="{FF2B5EF4-FFF2-40B4-BE49-F238E27FC236}">
                <a16:creationId xmlns:a16="http://schemas.microsoft.com/office/drawing/2014/main" id="{6067D6C3-2B27-2846-91C7-53901D32D502}"/>
              </a:ext>
            </a:extLst>
          </p:cNvPr>
          <p:cNvSpPr txBox="1"/>
          <p:nvPr/>
        </p:nvSpPr>
        <p:spPr>
          <a:xfrm>
            <a:off x="6172200" y="5257800"/>
            <a:ext cx="2413000" cy="431800"/>
          </a:xfrm>
          <a:prstGeom prst="rect">
            <a:avLst/>
          </a:prstGeom>
          <a:noFill/>
        </p:spPr>
        <p:txBody>
          <a:bodyPr vertOverflow="overflow" vert="horz" wrap="square" rtlCol="0" anchor="t">
            <a:spAutoFit/>
          </a:bodyPr>
          <a:lstStyle/>
          <a:p>
            <a:pPr algn="l"/>
            <a:r>
              <a:rPr lang="en-US" sz="1400">
                <a:solidFill>
                  <a:srgbClr val="466479"/>
                </a:solidFill>
              </a:rPr>
              <a:t>Monate im Plus</a:t>
            </a:r>
          </a:p>
        </p:txBody>
      </p:sp>
      <p:sp>
        <p:nvSpPr>
          <p:cNvPr id="9" name="TextBox 8">
            <a:extLst>
              <a:ext uri="{FF2B5EF4-FFF2-40B4-BE49-F238E27FC236}">
                <a16:creationId xmlns:a16="http://schemas.microsoft.com/office/drawing/2014/main" id="{0FC324A1-A113-0145-9F35-94D99D8D02EF}"/>
              </a:ext>
            </a:extLst>
          </p:cNvPr>
          <p:cNvSpPr txBox="1"/>
          <p:nvPr/>
        </p:nvSpPr>
        <p:spPr>
          <a:xfrm>
            <a:off x="8731250" y="4876800"/>
            <a:ext cx="2413000" cy="406400"/>
          </a:xfrm>
          <a:prstGeom prst="rect">
            <a:avLst/>
          </a:prstGeom>
          <a:noFill/>
        </p:spPr>
        <p:txBody>
          <a:bodyPr vertOverflow="overflow" vert="horz" wrap="square" rtlCol="0" anchor="ctr" anchorCtr="0">
            <a:spAutoFit/>
          </a:bodyPr>
          <a:lstStyle/>
          <a:p>
            <a:pPr algn="l"/>
            <a:r>
              <a:rPr lang="en-US" sz="2200" b="1">
                <a:solidFill>
                  <a:srgbClr val="070B18"/>
                </a:solidFill>
              </a:rPr>
              <a:t>-46.4 %</a:t>
            </a:r>
          </a:p>
        </p:txBody>
      </p:sp>
      <p:sp>
        <p:nvSpPr>
          <p:cNvPr id="10" name="TextBox 9">
            <a:extLst>
              <a:ext uri="{FF2B5EF4-FFF2-40B4-BE49-F238E27FC236}">
                <a16:creationId xmlns:a16="http://schemas.microsoft.com/office/drawing/2014/main" id="{5DEC0D31-FDCA-8E46-8841-38CF77B1DD92}"/>
              </a:ext>
            </a:extLst>
          </p:cNvPr>
          <p:cNvSpPr txBox="1"/>
          <p:nvPr/>
        </p:nvSpPr>
        <p:spPr>
          <a:xfrm>
            <a:off x="8731250" y="5257800"/>
            <a:ext cx="2413000" cy="254000"/>
          </a:xfrm>
          <a:prstGeom prst="rect">
            <a:avLst/>
          </a:prstGeom>
          <a:noFill/>
        </p:spPr>
        <p:txBody>
          <a:bodyPr vertOverflow="overflow" vert="horz" wrap="square" rtlCol="0" anchor="t">
            <a:spAutoFit/>
          </a:bodyPr>
          <a:lstStyle/>
          <a:p>
            <a:pPr algn="l"/>
            <a:r>
              <a:rPr lang="en-US" sz="1400">
                <a:solidFill>
                  <a:srgbClr val="466479"/>
                </a:solidFill>
              </a:rPr>
              <a:t>Größter Rückschlag</a:t>
            </a:r>
          </a:p>
        </p:txBody>
      </p:sp>
      <p:sp>
        <p:nvSpPr>
          <p:cNvPr id="11" name="Rectangle 10">
            <a:extLst>
              <a:ext uri="{FF2B5EF4-FFF2-40B4-BE49-F238E27FC236}">
                <a16:creationId xmlns:a16="http://schemas.microsoft.com/office/drawing/2014/main" id="{D09A60D6-3EBC-604E-99E9-76176E77A7B1}"/>
              </a:ext>
            </a:extLst>
          </p:cNvPr>
          <p:cNvSpPr/>
          <p:nvPr/>
        </p:nvSpPr>
        <p:spPr>
          <a:xfrm>
            <a:off x="1054100" y="4749800"/>
            <a:ext cx="10083800" cy="12700"/>
          </a:xfrm>
          <a:prstGeom prst="rect">
            <a:avLst/>
          </a:prstGeom>
          <a:solidFill>
            <a:srgbClr val="C2A36B"/>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2" name="TextBox 11">
            <a:extLst>
              <a:ext uri="{FF2B5EF4-FFF2-40B4-BE49-F238E27FC236}">
                <a16:creationId xmlns:a16="http://schemas.microsoft.com/office/drawing/2014/main" id="{E56B5B85-925F-1741-BC2E-DA9A7639FB1D}"/>
              </a:ext>
            </a:extLst>
          </p:cNvPr>
          <p:cNvSpPr txBox="1"/>
          <p:nvPr/>
        </p:nvSpPr>
        <p:spPr>
          <a:xfrm>
            <a:off x="1054100" y="5740400"/>
            <a:ext cx="10083800" cy="254000"/>
          </a:xfrm>
          <a:prstGeom prst="rect">
            <a:avLst/>
          </a:prstGeom>
          <a:noFill/>
        </p:spPr>
        <p:txBody>
          <a:bodyPr vertOverflow="overflow" vert="horz" wrap="square" rtlCol="0" anchor="t">
            <a:spAutoFit/>
          </a:bodyPr>
          <a:lstStyle/>
          <a:p>
            <a:pPr algn="l"/>
            <a:r>
              <a:rPr lang="en-US" sz="1400">
                <a:solidFill>
                  <a:srgbClr val="4F5157"/>
                </a:solidFill>
              </a:rPr>
              <a:t>Monatsrenditen in Prozent · größter Rückschlag am 24.05.2026 · Vergangene Wertentwicklung ist kein Indikator.</a:t>
            </a:r>
          </a:p>
        </p:txBody>
      </p:sp>
      <p:graphicFrame>
        <p:nvGraphicFramePr>
          <p:cNvPr id="14" name="Table 13" descr="Tabelle der Monatsrenditen in Prozent, Zeilen sind die Jahre 2020 bis 2026, Spalten die Kalendermonate Januar bis Dezember. Stärkste Monate: November 2024 plus 26.5 Prozent und Juli 2026 plus 24.2 Prozent. Schwächste Monate: August 2026 minus 11.7 Prozent und April 2026 minus 9.2 Prozent. 32 der 69 Monate schlossen positiv.">
            <a:extLst>
              <a:ext uri="{FF2B5EF4-FFF2-40B4-BE49-F238E27FC236}">
                <a16:creationId xmlns:a16="http://schemas.microsoft.com/office/drawing/2014/main" id="{9209151F-5496-F64F-9870-711F3105F6C3}"/>
              </a:ext>
            </a:extLst>
          </p:cNvPr>
          <p:cNvGraphicFramePr>
            <a:graphicFrameLocks noGrp="1"/>
          </p:cNvGraphicFramePr>
          <p:nvPr/>
        </p:nvGraphicFramePr>
        <p:xfrm>
          <a:off x="1054100" y="1320800"/>
          <a:ext cx="10083800" cy="3251200"/>
        </p:xfrm>
        <a:graphic>
          <a:graphicData uri="http://schemas.openxmlformats.org/drawingml/2006/table">
            <a:tbl>
              <a:tblPr firstRow="1" bandRow="1">
                <a:tableStyleId>{5C22544A-7EE6-4342-B048-85BDC9FD1C3A}</a:tableStyleId>
              </a:tblPr>
              <a:tblGrid>
                <a:gridCol w="736600">
                  <a:extLst>
                    <a:ext uri="{9D8B030D-6E8A-4147-A177-3AD203B41FA5}">
                      <a16:colId xmlns:a16="http://schemas.microsoft.com/office/drawing/2014/main" val="3521181987"/>
                    </a:ext>
                  </a:extLst>
                </a:gridCol>
                <a:gridCol w="711200">
                  <a:extLst>
                    <a:ext uri="{9D8B030D-6E8A-4147-A177-3AD203B41FA5}">
                      <a16:colId xmlns:a16="http://schemas.microsoft.com/office/drawing/2014/main" val="3700757000"/>
                    </a:ext>
                  </a:extLst>
                </a:gridCol>
                <a:gridCol w="711200">
                  <a:extLst>
                    <a:ext uri="{9D8B030D-6E8A-4147-A177-3AD203B41FA5}">
                      <a16:colId xmlns:a16="http://schemas.microsoft.com/office/drawing/2014/main" val="4100130216"/>
                    </a:ext>
                  </a:extLst>
                </a:gridCol>
                <a:gridCol w="711200">
                  <a:extLst>
                    <a:ext uri="{9D8B030D-6E8A-4147-A177-3AD203B41FA5}">
                      <a16:colId xmlns:a16="http://schemas.microsoft.com/office/drawing/2014/main" val="2405463927"/>
                    </a:ext>
                  </a:extLst>
                </a:gridCol>
                <a:gridCol w="711200">
                  <a:extLst>
                    <a:ext uri="{9D8B030D-6E8A-4147-A177-3AD203B41FA5}">
                      <a16:colId xmlns:a16="http://schemas.microsoft.com/office/drawing/2014/main" val="1385690792"/>
                    </a:ext>
                  </a:extLst>
                </a:gridCol>
                <a:gridCol w="711200">
                  <a:extLst>
                    <a:ext uri="{9D8B030D-6E8A-4147-A177-3AD203B41FA5}">
                      <a16:colId xmlns:a16="http://schemas.microsoft.com/office/drawing/2014/main" val="3277057289"/>
                    </a:ext>
                  </a:extLst>
                </a:gridCol>
                <a:gridCol w="711200">
                  <a:extLst>
                    <a:ext uri="{9D8B030D-6E8A-4147-A177-3AD203B41FA5}">
                      <a16:colId xmlns:a16="http://schemas.microsoft.com/office/drawing/2014/main" val="41636035"/>
                    </a:ext>
                  </a:extLst>
                </a:gridCol>
                <a:gridCol w="711200">
                  <a:extLst>
                    <a:ext uri="{9D8B030D-6E8A-4147-A177-3AD203B41FA5}">
                      <a16:colId xmlns:a16="http://schemas.microsoft.com/office/drawing/2014/main" val="860194168"/>
                    </a:ext>
                  </a:extLst>
                </a:gridCol>
                <a:gridCol w="711200">
                  <a:extLst>
                    <a:ext uri="{9D8B030D-6E8A-4147-A177-3AD203B41FA5}">
                      <a16:colId xmlns:a16="http://schemas.microsoft.com/office/drawing/2014/main" val="3763468316"/>
                    </a:ext>
                  </a:extLst>
                </a:gridCol>
                <a:gridCol w="711200">
                  <a:extLst>
                    <a:ext uri="{9D8B030D-6E8A-4147-A177-3AD203B41FA5}">
                      <a16:colId xmlns:a16="http://schemas.microsoft.com/office/drawing/2014/main" val="2689382600"/>
                    </a:ext>
                  </a:extLst>
                </a:gridCol>
                <a:gridCol w="711200">
                  <a:extLst>
                    <a:ext uri="{9D8B030D-6E8A-4147-A177-3AD203B41FA5}">
                      <a16:colId xmlns:a16="http://schemas.microsoft.com/office/drawing/2014/main" val="366419284"/>
                    </a:ext>
                  </a:extLst>
                </a:gridCol>
                <a:gridCol w="711200">
                  <a:extLst>
                    <a:ext uri="{9D8B030D-6E8A-4147-A177-3AD203B41FA5}">
                      <a16:colId xmlns:a16="http://schemas.microsoft.com/office/drawing/2014/main" val="1641415778"/>
                    </a:ext>
                  </a:extLst>
                </a:gridCol>
                <a:gridCol w="711200">
                  <a:extLst>
                    <a:ext uri="{9D8B030D-6E8A-4147-A177-3AD203B41FA5}">
                      <a16:colId xmlns:a16="http://schemas.microsoft.com/office/drawing/2014/main" val="2758204793"/>
                    </a:ext>
                  </a:extLst>
                </a:gridCol>
                <a:gridCol w="812800">
                  <a:extLst>
                    <a:ext uri="{9D8B030D-6E8A-4147-A177-3AD203B41FA5}">
                      <a16:colId xmlns:a16="http://schemas.microsoft.com/office/drawing/2014/main" val="3462407371"/>
                    </a:ext>
                  </a:extLst>
                </a:gridCol>
              </a:tblGrid>
              <a:tr h="406400">
                <a:tc>
                  <a:txBody>
                    <a:bodyPr/>
                    <a:lstStyle/>
                    <a:p>
                      <a:pPr algn="ctr"/>
                      <a:endParaRPr lang="en-US" sz="1400" b="1">
                        <a:solidFill>
                          <a:srgbClr val="F7F3E9"/>
                        </a:solidFill>
                      </a:endParaRPr>
                    </a:p>
                  </a:txBody>
                  <a:tcPr anchor="ctr">
                    <a:solidFill>
                      <a:srgbClr val="070B18"/>
                    </a:solidFill>
                  </a:tcPr>
                </a:tc>
                <a:tc>
                  <a:txBody>
                    <a:bodyPr/>
                    <a:lstStyle/>
                    <a:p>
                      <a:pPr algn="r"/>
                      <a:r>
                        <a:rPr lang="en-US" sz="1400" b="1">
                          <a:solidFill>
                            <a:srgbClr val="F7F3E9"/>
                          </a:solidFill>
                        </a:rPr>
                        <a:t>Jan</a:t>
                      </a:r>
                    </a:p>
                  </a:txBody>
                  <a:tcPr marR="88900" anchor="ctr">
                    <a:solidFill>
                      <a:srgbClr val="070B18"/>
                    </a:solidFill>
                  </a:tcPr>
                </a:tc>
                <a:tc>
                  <a:txBody>
                    <a:bodyPr/>
                    <a:lstStyle/>
                    <a:p>
                      <a:pPr algn="r"/>
                      <a:r>
                        <a:rPr lang="en-US" sz="1400" b="1">
                          <a:solidFill>
                            <a:srgbClr val="F7F3E9"/>
                          </a:solidFill>
                        </a:rPr>
                        <a:t>Feb</a:t>
                      </a:r>
                    </a:p>
                  </a:txBody>
                  <a:tcPr marR="88900" anchor="ctr">
                    <a:solidFill>
                      <a:srgbClr val="070B18"/>
                    </a:solidFill>
                  </a:tcPr>
                </a:tc>
                <a:tc>
                  <a:txBody>
                    <a:bodyPr/>
                    <a:lstStyle/>
                    <a:p>
                      <a:pPr algn="r"/>
                      <a:r>
                        <a:rPr lang="en-US" sz="1400" b="1">
                          <a:solidFill>
                            <a:srgbClr val="F7F3E9"/>
                          </a:solidFill>
                        </a:rPr>
                        <a:t>Mar</a:t>
                      </a:r>
                    </a:p>
                  </a:txBody>
                  <a:tcPr marR="88900" anchor="ctr">
                    <a:solidFill>
                      <a:srgbClr val="070B18"/>
                    </a:solidFill>
                  </a:tcPr>
                </a:tc>
                <a:tc>
                  <a:txBody>
                    <a:bodyPr/>
                    <a:lstStyle/>
                    <a:p>
                      <a:pPr algn="r"/>
                      <a:r>
                        <a:rPr lang="en-US" sz="1400" b="1">
                          <a:solidFill>
                            <a:srgbClr val="F7F3E9"/>
                          </a:solidFill>
                        </a:rPr>
                        <a:t>Apr</a:t>
                      </a:r>
                    </a:p>
                  </a:txBody>
                  <a:tcPr marR="88900" anchor="ctr">
                    <a:solidFill>
                      <a:srgbClr val="070B18"/>
                    </a:solidFill>
                  </a:tcPr>
                </a:tc>
                <a:tc>
                  <a:txBody>
                    <a:bodyPr/>
                    <a:lstStyle/>
                    <a:p>
                      <a:pPr algn="r"/>
                      <a:r>
                        <a:rPr lang="en-US" sz="1400" b="1">
                          <a:solidFill>
                            <a:srgbClr val="F7F3E9"/>
                          </a:solidFill>
                        </a:rPr>
                        <a:t>May</a:t>
                      </a:r>
                    </a:p>
                  </a:txBody>
                  <a:tcPr marR="88900" anchor="ctr">
                    <a:solidFill>
                      <a:srgbClr val="070B18"/>
                    </a:solidFill>
                  </a:tcPr>
                </a:tc>
                <a:tc>
                  <a:txBody>
                    <a:bodyPr/>
                    <a:lstStyle/>
                    <a:p>
                      <a:pPr algn="r"/>
                      <a:r>
                        <a:rPr lang="en-US" sz="1400" b="1">
                          <a:solidFill>
                            <a:srgbClr val="F7F3E9"/>
                          </a:solidFill>
                        </a:rPr>
                        <a:t>Jun</a:t>
                      </a:r>
                    </a:p>
                  </a:txBody>
                  <a:tcPr marR="88900" anchor="ctr">
                    <a:solidFill>
                      <a:srgbClr val="070B18"/>
                    </a:solidFill>
                  </a:tcPr>
                </a:tc>
                <a:tc>
                  <a:txBody>
                    <a:bodyPr/>
                    <a:lstStyle/>
                    <a:p>
                      <a:pPr algn="r"/>
                      <a:r>
                        <a:rPr lang="en-US" sz="1400" b="1">
                          <a:solidFill>
                            <a:srgbClr val="F7F3E9"/>
                          </a:solidFill>
                        </a:rPr>
                        <a:t>Jul</a:t>
                      </a:r>
                    </a:p>
                  </a:txBody>
                  <a:tcPr marR="88900" anchor="ctr">
                    <a:solidFill>
                      <a:srgbClr val="070B18"/>
                    </a:solidFill>
                  </a:tcPr>
                </a:tc>
                <a:tc>
                  <a:txBody>
                    <a:bodyPr/>
                    <a:lstStyle/>
                    <a:p>
                      <a:pPr algn="r"/>
                      <a:r>
                        <a:rPr lang="en-US" sz="1400" b="1">
                          <a:solidFill>
                            <a:srgbClr val="F7F3E9"/>
                          </a:solidFill>
                        </a:rPr>
                        <a:t>Aug</a:t>
                      </a:r>
                    </a:p>
                  </a:txBody>
                  <a:tcPr marR="88900" anchor="ctr">
                    <a:solidFill>
                      <a:srgbClr val="070B18"/>
                    </a:solidFill>
                  </a:tcPr>
                </a:tc>
                <a:tc>
                  <a:txBody>
                    <a:bodyPr/>
                    <a:lstStyle/>
                    <a:p>
                      <a:pPr algn="r"/>
                      <a:r>
                        <a:rPr lang="en-US" sz="1400" b="1">
                          <a:solidFill>
                            <a:srgbClr val="F7F3E9"/>
                          </a:solidFill>
                        </a:rPr>
                        <a:t>Sep</a:t>
                      </a:r>
                    </a:p>
                  </a:txBody>
                  <a:tcPr marR="88900" anchor="ctr">
                    <a:solidFill>
                      <a:srgbClr val="070B18"/>
                    </a:solidFill>
                  </a:tcPr>
                </a:tc>
                <a:tc>
                  <a:txBody>
                    <a:bodyPr/>
                    <a:lstStyle/>
                    <a:p>
                      <a:pPr algn="r"/>
                      <a:r>
                        <a:rPr lang="en-US" sz="1400" b="1">
                          <a:solidFill>
                            <a:srgbClr val="F7F3E9"/>
                          </a:solidFill>
                        </a:rPr>
                        <a:t>Oct</a:t>
                      </a:r>
                    </a:p>
                  </a:txBody>
                  <a:tcPr marR="88900" anchor="ctr">
                    <a:solidFill>
                      <a:srgbClr val="070B18"/>
                    </a:solidFill>
                  </a:tcPr>
                </a:tc>
                <a:tc>
                  <a:txBody>
                    <a:bodyPr/>
                    <a:lstStyle/>
                    <a:p>
                      <a:pPr algn="r"/>
                      <a:r>
                        <a:rPr lang="en-US" sz="1400" b="1">
                          <a:solidFill>
                            <a:srgbClr val="F7F3E9"/>
                          </a:solidFill>
                        </a:rPr>
                        <a:t>Nov</a:t>
                      </a:r>
                    </a:p>
                  </a:txBody>
                  <a:tcPr marR="88900" anchor="ctr">
                    <a:solidFill>
                      <a:srgbClr val="070B18"/>
                    </a:solidFill>
                  </a:tcPr>
                </a:tc>
                <a:tc>
                  <a:txBody>
                    <a:bodyPr/>
                    <a:lstStyle/>
                    <a:p>
                      <a:pPr algn="r"/>
                      <a:r>
                        <a:rPr lang="en-US" sz="1400" b="1">
                          <a:solidFill>
                            <a:srgbClr val="F7F3E9"/>
                          </a:solidFill>
                        </a:rPr>
                        <a:t>Dec</a:t>
                      </a:r>
                    </a:p>
                  </a:txBody>
                  <a:tcPr marR="88900" anchor="ctr">
                    <a:solidFill>
                      <a:srgbClr val="070B18"/>
                    </a:solidFill>
                  </a:tcPr>
                </a:tc>
                <a:tc>
                  <a:txBody>
                    <a:bodyPr/>
                    <a:lstStyle/>
                    <a:p>
                      <a:pPr algn="r"/>
                      <a:r>
                        <a:rPr lang="en-US" sz="1400" b="1">
                          <a:solidFill>
                            <a:srgbClr val="F7F3E9"/>
                          </a:solidFill>
                        </a:rPr>
                        <a:t>Jahr</a:t>
                      </a:r>
                    </a:p>
                  </a:txBody>
                  <a:tcPr marR="88900" anchor="ctr">
                    <a:solidFill>
                      <a:srgbClr val="070B18"/>
                    </a:solidFill>
                  </a:tcPr>
                </a:tc>
                <a:extLst>
                  <a:ext uri="{0D108BD9-81ED-4DB2-BD59-A6C34878D82A}">
                    <a16:rowId xmlns:a16="http://schemas.microsoft.com/office/drawing/2014/main" val="1785172953"/>
                  </a:ext>
                </a:extLst>
              </a:tr>
              <a:tr h="406400">
                <a:tc>
                  <a:txBody>
                    <a:bodyPr/>
                    <a:lstStyle/>
                    <a:p>
                      <a:pPr algn="ctr"/>
                      <a:r>
                        <a:rPr lang="en-US" sz="1400" b="1">
                          <a:solidFill>
                            <a:srgbClr val="F7F3E9"/>
                          </a:solidFill>
                        </a:rPr>
                        <a:t>2020</a:t>
                      </a:r>
                    </a:p>
                  </a:txBody>
                  <a:tcPr anchor="ctr">
                    <a:solidFill>
                      <a:srgbClr val="070B18"/>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r>
                        <a:rPr lang="en-US" sz="1400">
                          <a:solidFill>
                            <a:srgbClr val="070B18"/>
                          </a:solidFill>
                        </a:rPr>
                        <a:t>+2.7</a:t>
                      </a:r>
                    </a:p>
                  </a:txBody>
                  <a:tcPr marR="88900" anchor="ctr">
                    <a:solidFill>
                      <a:srgbClr val="EDE8DC"/>
                    </a:solidFill>
                  </a:tcPr>
                </a:tc>
                <a:tc>
                  <a:txBody>
                    <a:bodyPr/>
                    <a:lstStyle/>
                    <a:p>
                      <a:pPr algn="r"/>
                      <a:r>
                        <a:rPr lang="en-US" sz="1400" b="1">
                          <a:solidFill>
                            <a:srgbClr val="070B18"/>
                          </a:solidFill>
                        </a:rPr>
                        <a:t>+2.7</a:t>
                      </a:r>
                    </a:p>
                  </a:txBody>
                  <a:tcPr marR="88900" anchor="ctr">
                    <a:solidFill>
                      <a:srgbClr val="EDE8DC"/>
                    </a:solidFill>
                  </a:tcPr>
                </a:tc>
                <a:extLst>
                  <a:ext uri="{0D108BD9-81ED-4DB2-BD59-A6C34878D82A}">
                    <a16:rowId xmlns:a16="http://schemas.microsoft.com/office/drawing/2014/main" val="663489114"/>
                  </a:ext>
                </a:extLst>
              </a:tr>
              <a:tr h="406400">
                <a:tc>
                  <a:txBody>
                    <a:bodyPr/>
                    <a:lstStyle/>
                    <a:p>
                      <a:pPr algn="ctr"/>
                      <a:r>
                        <a:rPr lang="en-US" sz="1400" b="1">
                          <a:solidFill>
                            <a:srgbClr val="F7F3E9"/>
                          </a:solidFill>
                        </a:rPr>
                        <a:t>2021</a:t>
                      </a:r>
                    </a:p>
                  </a:txBody>
                  <a:tcPr anchor="ctr">
                    <a:solidFill>
                      <a:srgbClr val="070B18"/>
                    </a:solidFill>
                  </a:tcPr>
                </a:tc>
                <a:tc>
                  <a:txBody>
                    <a:bodyPr/>
                    <a:lstStyle/>
                    <a:p>
                      <a:pPr algn="r"/>
                      <a:r>
                        <a:rPr lang="en-US" sz="1400">
                          <a:solidFill>
                            <a:srgbClr val="070B18"/>
                          </a:solidFill>
                        </a:rPr>
                        <a:t>-3.5</a:t>
                      </a:r>
                    </a:p>
                  </a:txBody>
                  <a:tcPr marR="88900" anchor="ctr">
                    <a:solidFill>
                      <a:srgbClr val="A7AEB5"/>
                    </a:solidFill>
                  </a:tcPr>
                </a:tc>
                <a:tc>
                  <a:txBody>
                    <a:bodyPr/>
                    <a:lstStyle/>
                    <a:p>
                      <a:pPr algn="r"/>
                      <a:r>
                        <a:rPr lang="en-US" sz="1400">
                          <a:solidFill>
                            <a:srgbClr val="070B18"/>
                          </a:solidFill>
                        </a:rPr>
                        <a:t>-1.5</a:t>
                      </a:r>
                    </a:p>
                  </a:txBody>
                  <a:tcPr marR="88900" anchor="ctr">
                    <a:solidFill>
                      <a:srgbClr val="D5D8DB"/>
                    </a:solidFill>
                  </a:tcPr>
                </a:tc>
                <a:tc>
                  <a:txBody>
                    <a:bodyPr/>
                    <a:lstStyle/>
                    <a:p>
                      <a:pPr algn="r"/>
                      <a:r>
                        <a:rPr lang="en-US" sz="1400">
                          <a:solidFill>
                            <a:srgbClr val="070B18"/>
                          </a:solidFill>
                        </a:rPr>
                        <a:t>-4.4</a:t>
                      </a:r>
                    </a:p>
                  </a:txBody>
                  <a:tcPr marR="88900" anchor="ctr">
                    <a:solidFill>
                      <a:srgbClr val="A7AEB5"/>
                    </a:solidFill>
                  </a:tcPr>
                </a:tc>
                <a:tc>
                  <a:txBody>
                    <a:bodyPr/>
                    <a:lstStyle/>
                    <a:p>
                      <a:pPr algn="r"/>
                      <a:r>
                        <a:rPr lang="en-US" sz="1400">
                          <a:solidFill>
                            <a:srgbClr val="070B18"/>
                          </a:solidFill>
                        </a:rPr>
                        <a:t>+1.2</a:t>
                      </a:r>
                    </a:p>
                  </a:txBody>
                  <a:tcPr marR="88900" anchor="ctr">
                    <a:solidFill>
                      <a:srgbClr val="EDE8DC"/>
                    </a:solidFill>
                  </a:tcPr>
                </a:tc>
                <a:tc>
                  <a:txBody>
                    <a:bodyPr/>
                    <a:lstStyle/>
                    <a:p>
                      <a:pPr algn="r"/>
                      <a:r>
                        <a:rPr lang="en-US" sz="1400">
                          <a:solidFill>
                            <a:srgbClr val="070B18"/>
                          </a:solidFill>
                        </a:rPr>
                        <a:t>+1.1</a:t>
                      </a:r>
                    </a:p>
                  </a:txBody>
                  <a:tcPr marR="88900" anchor="ctr">
                    <a:solidFill>
                      <a:srgbClr val="EDE8DC"/>
                    </a:solidFill>
                  </a:tcPr>
                </a:tc>
                <a:tc>
                  <a:txBody>
                    <a:bodyPr/>
                    <a:lstStyle/>
                    <a:p>
                      <a:pPr algn="r"/>
                      <a:r>
                        <a:rPr lang="en-US" sz="1400">
                          <a:solidFill>
                            <a:srgbClr val="070B18"/>
                          </a:solidFill>
                        </a:rPr>
                        <a:t>+5.6</a:t>
                      </a:r>
                    </a:p>
                  </a:txBody>
                  <a:tcPr marR="88900" anchor="ctr">
                    <a:solidFill>
                      <a:srgbClr val="D2BB91"/>
                    </a:solidFill>
                  </a:tcPr>
                </a:tc>
                <a:tc>
                  <a:txBody>
                    <a:bodyPr/>
                    <a:lstStyle/>
                    <a:p>
                      <a:pPr algn="r"/>
                      <a:r>
                        <a:rPr lang="en-US" sz="1400">
                          <a:solidFill>
                            <a:srgbClr val="070B18"/>
                          </a:solidFill>
                        </a:rPr>
                        <a:t>+9.1</a:t>
                      </a:r>
                    </a:p>
                  </a:txBody>
                  <a:tcPr marR="88900" anchor="ctr">
                    <a:solidFill>
                      <a:srgbClr val="C2A36B"/>
                    </a:solidFill>
                  </a:tcPr>
                </a:tc>
                <a:tc>
                  <a:txBody>
                    <a:bodyPr/>
                    <a:lstStyle/>
                    <a:p>
                      <a:pPr algn="r"/>
                      <a:r>
                        <a:rPr lang="en-US" sz="1400">
                          <a:solidFill>
                            <a:srgbClr val="070B18"/>
                          </a:solidFill>
                        </a:rPr>
                        <a:t>+11.6</a:t>
                      </a:r>
                    </a:p>
                  </a:txBody>
                  <a:tcPr marR="88900" anchor="ctr">
                    <a:solidFill>
                      <a:srgbClr val="C2A36B"/>
                    </a:solidFill>
                  </a:tcPr>
                </a:tc>
                <a:tc>
                  <a:txBody>
                    <a:bodyPr/>
                    <a:lstStyle/>
                    <a:p>
                      <a:pPr algn="r"/>
                      <a:r>
                        <a:rPr lang="en-US" sz="1400">
                          <a:solidFill>
                            <a:srgbClr val="070B18"/>
                          </a:solidFill>
                        </a:rPr>
                        <a:t>+10.6</a:t>
                      </a:r>
                    </a:p>
                  </a:txBody>
                  <a:tcPr marR="88900" anchor="ctr">
                    <a:solidFill>
                      <a:srgbClr val="C2A36B"/>
                    </a:solidFill>
                  </a:tcPr>
                </a:tc>
                <a:tc>
                  <a:txBody>
                    <a:bodyPr/>
                    <a:lstStyle/>
                    <a:p>
                      <a:pPr algn="r"/>
                      <a:r>
                        <a:rPr lang="en-US" sz="1400">
                          <a:solidFill>
                            <a:srgbClr val="070B18"/>
                          </a:solidFill>
                        </a:rPr>
                        <a:t>+3.9</a:t>
                      </a:r>
                    </a:p>
                  </a:txBody>
                  <a:tcPr marR="88900" anchor="ctr">
                    <a:solidFill>
                      <a:srgbClr val="D2BB91"/>
                    </a:solidFill>
                  </a:tcPr>
                </a:tc>
                <a:tc>
                  <a:txBody>
                    <a:bodyPr/>
                    <a:lstStyle/>
                    <a:p>
                      <a:pPr algn="r"/>
                      <a:r>
                        <a:rPr lang="en-US" sz="1400">
                          <a:solidFill>
                            <a:srgbClr val="070B18"/>
                          </a:solidFill>
                        </a:rPr>
                        <a:t>-0.7</a:t>
                      </a:r>
                    </a:p>
                  </a:txBody>
                  <a:tcPr marR="88900" anchor="ctr">
                    <a:solidFill>
                      <a:srgbClr val="D5D8DB"/>
                    </a:solidFill>
                  </a:tcPr>
                </a:tc>
                <a:tc>
                  <a:txBody>
                    <a:bodyPr/>
                    <a:lstStyle/>
                    <a:p>
                      <a:pPr algn="r"/>
                      <a:r>
                        <a:rPr lang="en-US" sz="1400">
                          <a:solidFill>
                            <a:srgbClr val="070B18"/>
                          </a:solidFill>
                        </a:rPr>
                        <a:t>+4.5</a:t>
                      </a:r>
                    </a:p>
                  </a:txBody>
                  <a:tcPr marR="88900" anchor="ctr">
                    <a:solidFill>
                      <a:srgbClr val="D2BB91"/>
                    </a:solidFill>
                  </a:tcPr>
                </a:tc>
                <a:tc>
                  <a:txBody>
                    <a:bodyPr/>
                    <a:lstStyle/>
                    <a:p>
                      <a:pPr algn="r"/>
                      <a:r>
                        <a:rPr lang="en-US" sz="1400" b="1">
                          <a:solidFill>
                            <a:srgbClr val="070B18"/>
                          </a:solidFill>
                        </a:rPr>
                        <a:t>+42.8</a:t>
                      </a:r>
                    </a:p>
                  </a:txBody>
                  <a:tcPr marR="88900" anchor="ctr">
                    <a:solidFill>
                      <a:srgbClr val="EDE8DC"/>
                    </a:solidFill>
                  </a:tcPr>
                </a:tc>
                <a:extLst>
                  <a:ext uri="{0D108BD9-81ED-4DB2-BD59-A6C34878D82A}">
                    <a16:rowId xmlns:a16="http://schemas.microsoft.com/office/drawing/2014/main" val="2571456402"/>
                  </a:ext>
                </a:extLst>
              </a:tr>
              <a:tr h="406400">
                <a:tc>
                  <a:txBody>
                    <a:bodyPr/>
                    <a:lstStyle/>
                    <a:p>
                      <a:pPr algn="ctr"/>
                      <a:r>
                        <a:rPr lang="en-US" sz="1400" b="1">
                          <a:solidFill>
                            <a:srgbClr val="F7F3E9"/>
                          </a:solidFill>
                        </a:rPr>
                        <a:t>2022</a:t>
                      </a:r>
                    </a:p>
                  </a:txBody>
                  <a:tcPr anchor="ctr">
                    <a:solidFill>
                      <a:srgbClr val="070B18"/>
                    </a:solidFill>
                  </a:tcPr>
                </a:tc>
                <a:tc>
                  <a:txBody>
                    <a:bodyPr/>
                    <a:lstStyle/>
                    <a:p>
                      <a:pPr algn="r"/>
                      <a:r>
                        <a:rPr lang="en-US" sz="1400">
                          <a:solidFill>
                            <a:srgbClr val="070B18"/>
                          </a:solidFill>
                        </a:rPr>
                        <a:t>-4.3</a:t>
                      </a:r>
                    </a:p>
                  </a:txBody>
                  <a:tcPr marR="88900" anchor="ctr">
                    <a:solidFill>
                      <a:srgbClr val="A7AEB5"/>
                    </a:solidFill>
                  </a:tcPr>
                </a:tc>
                <a:tc>
                  <a:txBody>
                    <a:bodyPr/>
                    <a:lstStyle/>
                    <a:p>
                      <a:pPr algn="r"/>
                      <a:r>
                        <a:rPr lang="en-US" sz="1400">
                          <a:solidFill>
                            <a:srgbClr val="070B18"/>
                          </a:solidFill>
                        </a:rPr>
                        <a:t>-2.4</a:t>
                      </a:r>
                    </a:p>
                  </a:txBody>
                  <a:tcPr marR="88900" anchor="ctr">
                    <a:solidFill>
                      <a:srgbClr val="D5D8DB"/>
                    </a:solidFill>
                  </a:tcPr>
                </a:tc>
                <a:tc>
                  <a:txBody>
                    <a:bodyPr/>
                    <a:lstStyle/>
                    <a:p>
                      <a:pPr algn="r"/>
                      <a:r>
                        <a:rPr lang="en-US" sz="1400">
                          <a:solidFill>
                            <a:srgbClr val="070B18"/>
                          </a:solidFill>
                        </a:rPr>
                        <a:t>-3.6</a:t>
                      </a:r>
                    </a:p>
                  </a:txBody>
                  <a:tcPr marR="88900" anchor="ctr">
                    <a:solidFill>
                      <a:srgbClr val="A7AEB5"/>
                    </a:solidFill>
                  </a:tcPr>
                </a:tc>
                <a:tc>
                  <a:txBody>
                    <a:bodyPr/>
                    <a:lstStyle/>
                    <a:p>
                      <a:pPr algn="r"/>
                      <a:r>
                        <a:rPr lang="en-US" sz="1400">
                          <a:solidFill>
                            <a:srgbClr val="070B18"/>
                          </a:solidFill>
                        </a:rPr>
                        <a:t>-1.6</a:t>
                      </a:r>
                    </a:p>
                  </a:txBody>
                  <a:tcPr marR="88900" anchor="ctr">
                    <a:solidFill>
                      <a:srgbClr val="D5D8DB"/>
                    </a:solidFill>
                  </a:tcPr>
                </a:tc>
                <a:tc>
                  <a:txBody>
                    <a:bodyPr/>
                    <a:lstStyle/>
                    <a:p>
                      <a:pPr algn="r"/>
                      <a:r>
                        <a:rPr lang="en-US" sz="1400">
                          <a:solidFill>
                            <a:srgbClr val="070B18"/>
                          </a:solidFill>
                        </a:rPr>
                        <a:t>-3.7</a:t>
                      </a:r>
                    </a:p>
                  </a:txBody>
                  <a:tcPr marR="88900" anchor="ctr">
                    <a:solidFill>
                      <a:srgbClr val="A7AEB5"/>
                    </a:solidFill>
                  </a:tcPr>
                </a:tc>
                <a:tc>
                  <a:txBody>
                    <a:bodyPr/>
                    <a:lstStyle/>
                    <a:p>
                      <a:pPr algn="r"/>
                      <a:r>
                        <a:rPr lang="en-US" sz="1400">
                          <a:solidFill>
                            <a:srgbClr val="070B18"/>
                          </a:solidFill>
                        </a:rPr>
                        <a:t>-3.3</a:t>
                      </a:r>
                    </a:p>
                  </a:txBody>
                  <a:tcPr marR="88900" anchor="ctr">
                    <a:solidFill>
                      <a:srgbClr val="A7AEB5"/>
                    </a:solidFill>
                  </a:tcPr>
                </a:tc>
                <a:tc>
                  <a:txBody>
                    <a:bodyPr/>
                    <a:lstStyle/>
                    <a:p>
                      <a:pPr algn="r"/>
                      <a:r>
                        <a:rPr lang="en-US" sz="1400">
                          <a:solidFill>
                            <a:srgbClr val="070B18"/>
                          </a:solidFill>
                        </a:rPr>
                        <a:t>+2.0</a:t>
                      </a:r>
                    </a:p>
                  </a:txBody>
                  <a:tcPr marR="88900" anchor="ctr">
                    <a:solidFill>
                      <a:srgbClr val="EDE8DC"/>
                    </a:solidFill>
                  </a:tcPr>
                </a:tc>
                <a:tc>
                  <a:txBody>
                    <a:bodyPr/>
                    <a:lstStyle/>
                    <a:p>
                      <a:pPr algn="r"/>
                      <a:r>
                        <a:rPr lang="en-US" sz="1400">
                          <a:solidFill>
                            <a:srgbClr val="070B18"/>
                          </a:solidFill>
                        </a:rPr>
                        <a:t>-1.0</a:t>
                      </a:r>
                    </a:p>
                  </a:txBody>
                  <a:tcPr marR="88900" anchor="ctr">
                    <a:solidFill>
                      <a:srgbClr val="D5D8DB"/>
                    </a:solidFill>
                  </a:tcPr>
                </a:tc>
                <a:tc>
                  <a:txBody>
                    <a:bodyPr/>
                    <a:lstStyle/>
                    <a:p>
                      <a:pPr algn="r"/>
                      <a:r>
                        <a:rPr lang="en-US" sz="1400">
                          <a:solidFill>
                            <a:srgbClr val="070B18"/>
                          </a:solidFill>
                        </a:rPr>
                        <a:t>+2.5</a:t>
                      </a:r>
                    </a:p>
                  </a:txBody>
                  <a:tcPr marR="88900" anchor="ctr">
                    <a:solidFill>
                      <a:srgbClr val="EDE8DC"/>
                    </a:solidFill>
                  </a:tcPr>
                </a:tc>
                <a:tc>
                  <a:txBody>
                    <a:bodyPr/>
                    <a:lstStyle/>
                    <a:p>
                      <a:pPr algn="r"/>
                      <a:r>
                        <a:rPr lang="en-US" sz="1400">
                          <a:solidFill>
                            <a:srgbClr val="070B18"/>
                          </a:solidFill>
                        </a:rPr>
                        <a:t>-5.5</a:t>
                      </a:r>
                    </a:p>
                  </a:txBody>
                  <a:tcPr marR="88900" anchor="ctr">
                    <a:solidFill>
                      <a:srgbClr val="A7AEB5"/>
                    </a:solidFill>
                  </a:tcPr>
                </a:tc>
                <a:tc>
                  <a:txBody>
                    <a:bodyPr/>
                    <a:lstStyle/>
                    <a:p>
                      <a:pPr algn="r"/>
                      <a:r>
                        <a:rPr lang="en-US" sz="1400">
                          <a:solidFill>
                            <a:srgbClr val="070B18"/>
                          </a:solidFill>
                        </a:rPr>
                        <a:t>+1.1</a:t>
                      </a:r>
                    </a:p>
                  </a:txBody>
                  <a:tcPr marR="88900" anchor="ctr">
                    <a:solidFill>
                      <a:srgbClr val="EDE8DC"/>
                    </a:solidFill>
                  </a:tcPr>
                </a:tc>
                <a:tc>
                  <a:txBody>
                    <a:bodyPr/>
                    <a:lstStyle/>
                    <a:p>
                      <a:pPr algn="r"/>
                      <a:r>
                        <a:rPr lang="en-US" sz="1400">
                          <a:solidFill>
                            <a:srgbClr val="070B18"/>
                          </a:solidFill>
                        </a:rPr>
                        <a:t>-0.1</a:t>
                      </a:r>
                    </a:p>
                  </a:txBody>
                  <a:tcPr marR="88900" anchor="ctr">
                    <a:solidFill>
                      <a:srgbClr val="D5D8DB"/>
                    </a:solidFill>
                  </a:tcPr>
                </a:tc>
                <a:tc>
                  <a:txBody>
                    <a:bodyPr/>
                    <a:lstStyle/>
                    <a:p>
                      <a:pPr algn="r"/>
                      <a:r>
                        <a:rPr lang="en-US" sz="1400" b="1">
                          <a:solidFill>
                            <a:srgbClr val="070B18"/>
                          </a:solidFill>
                        </a:rPr>
                        <a:t>-18.5</a:t>
                      </a:r>
                    </a:p>
                  </a:txBody>
                  <a:tcPr marR="88900" anchor="ctr">
                    <a:solidFill>
                      <a:srgbClr val="EDE8DC"/>
                    </a:solidFill>
                  </a:tcPr>
                </a:tc>
                <a:extLst>
                  <a:ext uri="{0D108BD9-81ED-4DB2-BD59-A6C34878D82A}">
                    <a16:rowId xmlns:a16="http://schemas.microsoft.com/office/drawing/2014/main" val="1629390483"/>
                  </a:ext>
                </a:extLst>
              </a:tr>
              <a:tr h="406400">
                <a:tc>
                  <a:txBody>
                    <a:bodyPr/>
                    <a:lstStyle/>
                    <a:p>
                      <a:pPr algn="ctr"/>
                      <a:r>
                        <a:rPr lang="en-US" sz="1400" b="1">
                          <a:solidFill>
                            <a:srgbClr val="F7F3E9"/>
                          </a:solidFill>
                        </a:rPr>
                        <a:t>2023</a:t>
                      </a:r>
                    </a:p>
                  </a:txBody>
                  <a:tcPr anchor="ctr">
                    <a:solidFill>
                      <a:srgbClr val="070B18"/>
                    </a:solidFill>
                  </a:tcPr>
                </a:tc>
                <a:tc>
                  <a:txBody>
                    <a:bodyPr/>
                    <a:lstStyle/>
                    <a:p>
                      <a:pPr algn="r"/>
                      <a:r>
                        <a:rPr lang="en-US" sz="1400">
                          <a:solidFill>
                            <a:srgbClr val="070B18"/>
                          </a:solidFill>
                        </a:rPr>
                        <a:t>-0.8</a:t>
                      </a:r>
                    </a:p>
                  </a:txBody>
                  <a:tcPr marR="88900" anchor="ctr">
                    <a:solidFill>
                      <a:srgbClr val="D5D8DB"/>
                    </a:solidFill>
                  </a:tcPr>
                </a:tc>
                <a:tc>
                  <a:txBody>
                    <a:bodyPr/>
                    <a:lstStyle/>
                    <a:p>
                      <a:pPr algn="r"/>
                      <a:r>
                        <a:rPr lang="en-US" sz="1400">
                          <a:solidFill>
                            <a:srgbClr val="070B18"/>
                          </a:solidFill>
                        </a:rPr>
                        <a:t>-2.0</a:t>
                      </a:r>
                    </a:p>
                  </a:txBody>
                  <a:tcPr marR="88900" anchor="ctr">
                    <a:solidFill>
                      <a:srgbClr val="D5D8DB"/>
                    </a:solidFill>
                  </a:tcPr>
                </a:tc>
                <a:tc>
                  <a:txBody>
                    <a:bodyPr/>
                    <a:lstStyle/>
                    <a:p>
                      <a:pPr algn="r"/>
                      <a:r>
                        <a:rPr lang="en-US" sz="1400">
                          <a:solidFill>
                            <a:srgbClr val="070B18"/>
                          </a:solidFill>
                        </a:rPr>
                        <a:t>-2.2</a:t>
                      </a:r>
                    </a:p>
                  </a:txBody>
                  <a:tcPr marR="88900" anchor="ctr">
                    <a:solidFill>
                      <a:srgbClr val="D5D8DB"/>
                    </a:solidFill>
                  </a:tcPr>
                </a:tc>
                <a:tc>
                  <a:txBody>
                    <a:bodyPr/>
                    <a:lstStyle/>
                    <a:p>
                      <a:pPr algn="r"/>
                      <a:r>
                        <a:rPr lang="en-US" sz="1400">
                          <a:solidFill>
                            <a:srgbClr val="070B18"/>
                          </a:solidFill>
                        </a:rPr>
                        <a:t>-2.6</a:t>
                      </a:r>
                    </a:p>
                  </a:txBody>
                  <a:tcPr marR="88900" anchor="ctr">
                    <a:solidFill>
                      <a:srgbClr val="D5D8DB"/>
                    </a:solidFill>
                  </a:tcPr>
                </a:tc>
                <a:tc>
                  <a:txBody>
                    <a:bodyPr/>
                    <a:lstStyle/>
                    <a:p>
                      <a:pPr algn="r"/>
                      <a:r>
                        <a:rPr lang="en-US" sz="1400">
                          <a:solidFill>
                            <a:srgbClr val="070B18"/>
                          </a:solidFill>
                        </a:rPr>
                        <a:t>+7.1</a:t>
                      </a:r>
                    </a:p>
                  </a:txBody>
                  <a:tcPr marR="88900" anchor="ctr">
                    <a:solidFill>
                      <a:srgbClr val="D2BB91"/>
                    </a:solidFill>
                  </a:tcPr>
                </a:tc>
                <a:tc>
                  <a:txBody>
                    <a:bodyPr/>
                    <a:lstStyle/>
                    <a:p>
                      <a:pPr algn="r"/>
                      <a:r>
                        <a:rPr lang="en-US" sz="1400">
                          <a:solidFill>
                            <a:srgbClr val="070B18"/>
                          </a:solidFill>
                        </a:rPr>
                        <a:t>-2.4</a:t>
                      </a:r>
                    </a:p>
                  </a:txBody>
                  <a:tcPr marR="88900" anchor="ctr">
                    <a:solidFill>
                      <a:srgbClr val="D5D8DB"/>
                    </a:solidFill>
                  </a:tcPr>
                </a:tc>
                <a:tc>
                  <a:txBody>
                    <a:bodyPr/>
                    <a:lstStyle/>
                    <a:p>
                      <a:pPr algn="r"/>
                      <a:r>
                        <a:rPr lang="en-US" sz="1400">
                          <a:solidFill>
                            <a:srgbClr val="070B18"/>
                          </a:solidFill>
                        </a:rPr>
                        <a:t>-0.7</a:t>
                      </a:r>
                    </a:p>
                  </a:txBody>
                  <a:tcPr marR="88900" anchor="ctr">
                    <a:solidFill>
                      <a:srgbClr val="D5D8DB"/>
                    </a:solidFill>
                  </a:tcPr>
                </a:tc>
                <a:tc>
                  <a:txBody>
                    <a:bodyPr/>
                    <a:lstStyle/>
                    <a:p>
                      <a:pPr algn="r"/>
                      <a:r>
                        <a:rPr lang="en-US" sz="1400">
                          <a:solidFill>
                            <a:srgbClr val="070B18"/>
                          </a:solidFill>
                        </a:rPr>
                        <a:t>-1.3</a:t>
                      </a:r>
                    </a:p>
                  </a:txBody>
                  <a:tcPr marR="88900" anchor="ctr">
                    <a:solidFill>
                      <a:srgbClr val="D5D8DB"/>
                    </a:solidFill>
                  </a:tcPr>
                </a:tc>
                <a:tc>
                  <a:txBody>
                    <a:bodyPr/>
                    <a:lstStyle/>
                    <a:p>
                      <a:pPr algn="r"/>
                      <a:r>
                        <a:rPr lang="en-US" sz="1400">
                          <a:solidFill>
                            <a:srgbClr val="070B18"/>
                          </a:solidFill>
                        </a:rPr>
                        <a:t>-2.5</a:t>
                      </a:r>
                    </a:p>
                  </a:txBody>
                  <a:tcPr marR="88900" anchor="ctr">
                    <a:solidFill>
                      <a:srgbClr val="D5D8DB"/>
                    </a:solidFill>
                  </a:tcPr>
                </a:tc>
                <a:tc>
                  <a:txBody>
                    <a:bodyPr/>
                    <a:lstStyle/>
                    <a:p>
                      <a:pPr algn="r"/>
                      <a:r>
                        <a:rPr lang="en-US" sz="1400">
                          <a:solidFill>
                            <a:srgbClr val="070B18"/>
                          </a:solidFill>
                        </a:rPr>
                        <a:t>-1.1</a:t>
                      </a:r>
                    </a:p>
                  </a:txBody>
                  <a:tcPr marR="88900" anchor="ctr">
                    <a:solidFill>
                      <a:srgbClr val="D5D8DB"/>
                    </a:solidFill>
                  </a:tcPr>
                </a:tc>
                <a:tc>
                  <a:txBody>
                    <a:bodyPr/>
                    <a:lstStyle/>
                    <a:p>
                      <a:pPr algn="r"/>
                      <a:r>
                        <a:rPr lang="en-US" sz="1400">
                          <a:solidFill>
                            <a:srgbClr val="070B18"/>
                          </a:solidFill>
                        </a:rPr>
                        <a:t>+0.9</a:t>
                      </a:r>
                    </a:p>
                  </a:txBody>
                  <a:tcPr marR="88900" anchor="ctr">
                    <a:solidFill>
                      <a:srgbClr val="EDE8DC"/>
                    </a:solidFill>
                  </a:tcPr>
                </a:tc>
                <a:tc>
                  <a:txBody>
                    <a:bodyPr/>
                    <a:lstStyle/>
                    <a:p>
                      <a:pPr algn="r"/>
                      <a:r>
                        <a:rPr lang="en-US" sz="1400">
                          <a:solidFill>
                            <a:srgbClr val="070B18"/>
                          </a:solidFill>
                        </a:rPr>
                        <a:t>+2.1</a:t>
                      </a:r>
                    </a:p>
                  </a:txBody>
                  <a:tcPr marR="88900" anchor="ctr">
                    <a:solidFill>
                      <a:srgbClr val="EDE8DC"/>
                    </a:solidFill>
                  </a:tcPr>
                </a:tc>
                <a:tc>
                  <a:txBody>
                    <a:bodyPr/>
                    <a:lstStyle/>
                    <a:p>
                      <a:pPr algn="r"/>
                      <a:r>
                        <a:rPr lang="en-US" sz="1400" b="1">
                          <a:solidFill>
                            <a:srgbClr val="070B18"/>
                          </a:solidFill>
                        </a:rPr>
                        <a:t>-5.7</a:t>
                      </a:r>
                    </a:p>
                  </a:txBody>
                  <a:tcPr marR="88900" anchor="ctr">
                    <a:solidFill>
                      <a:srgbClr val="EDE8DC"/>
                    </a:solidFill>
                  </a:tcPr>
                </a:tc>
                <a:extLst>
                  <a:ext uri="{0D108BD9-81ED-4DB2-BD59-A6C34878D82A}">
                    <a16:rowId xmlns:a16="http://schemas.microsoft.com/office/drawing/2014/main" val="1973528421"/>
                  </a:ext>
                </a:extLst>
              </a:tr>
              <a:tr h="406400">
                <a:tc>
                  <a:txBody>
                    <a:bodyPr/>
                    <a:lstStyle/>
                    <a:p>
                      <a:pPr algn="ctr"/>
                      <a:r>
                        <a:rPr lang="en-US" sz="1400" b="1">
                          <a:solidFill>
                            <a:srgbClr val="F7F3E9"/>
                          </a:solidFill>
                        </a:rPr>
                        <a:t>2024</a:t>
                      </a:r>
                    </a:p>
                  </a:txBody>
                  <a:tcPr anchor="ctr">
                    <a:solidFill>
                      <a:srgbClr val="070B18"/>
                    </a:solidFill>
                  </a:tcPr>
                </a:tc>
                <a:tc>
                  <a:txBody>
                    <a:bodyPr/>
                    <a:lstStyle/>
                    <a:p>
                      <a:pPr algn="r"/>
                      <a:r>
                        <a:rPr lang="en-US" sz="1400">
                          <a:solidFill>
                            <a:srgbClr val="070B18"/>
                          </a:solidFill>
                        </a:rPr>
                        <a:t>-5.4</a:t>
                      </a:r>
                    </a:p>
                  </a:txBody>
                  <a:tcPr marR="88900" anchor="ctr">
                    <a:solidFill>
                      <a:srgbClr val="A7AEB5"/>
                    </a:solidFill>
                  </a:tcPr>
                </a:tc>
                <a:tc>
                  <a:txBody>
                    <a:bodyPr/>
                    <a:lstStyle/>
                    <a:p>
                      <a:pPr algn="r"/>
                      <a:r>
                        <a:rPr lang="en-US" sz="1400">
                          <a:solidFill>
                            <a:srgbClr val="070B18"/>
                          </a:solidFill>
                        </a:rPr>
                        <a:t>+14.1</a:t>
                      </a:r>
                    </a:p>
                  </a:txBody>
                  <a:tcPr marR="88900" anchor="ctr">
                    <a:solidFill>
                      <a:srgbClr val="C2A36B"/>
                    </a:solidFill>
                  </a:tcPr>
                </a:tc>
                <a:tc>
                  <a:txBody>
                    <a:bodyPr/>
                    <a:lstStyle/>
                    <a:p>
                      <a:pPr algn="r"/>
                      <a:r>
                        <a:rPr lang="en-US" sz="1400">
                          <a:solidFill>
                            <a:srgbClr val="070B18"/>
                          </a:solidFill>
                        </a:rPr>
                        <a:t>+12.6</a:t>
                      </a:r>
                    </a:p>
                  </a:txBody>
                  <a:tcPr marR="88900" anchor="ctr">
                    <a:solidFill>
                      <a:srgbClr val="C2A36B"/>
                    </a:solidFill>
                  </a:tcPr>
                </a:tc>
                <a:tc>
                  <a:txBody>
                    <a:bodyPr/>
                    <a:lstStyle/>
                    <a:p>
                      <a:pPr algn="r"/>
                      <a:r>
                        <a:rPr lang="en-US" sz="1400">
                          <a:solidFill>
                            <a:srgbClr val="070B18"/>
                          </a:solidFill>
                        </a:rPr>
                        <a:t>+5.8</a:t>
                      </a:r>
                    </a:p>
                  </a:txBody>
                  <a:tcPr marR="88900" anchor="ctr">
                    <a:solidFill>
                      <a:srgbClr val="D2BB91"/>
                    </a:solidFill>
                  </a:tcPr>
                </a:tc>
                <a:tc>
                  <a:txBody>
                    <a:bodyPr/>
                    <a:lstStyle/>
                    <a:p>
                      <a:pPr algn="r"/>
                      <a:r>
                        <a:rPr lang="en-US" sz="1400">
                          <a:solidFill>
                            <a:srgbClr val="070B18"/>
                          </a:solidFill>
                        </a:rPr>
                        <a:t>+7.1</a:t>
                      </a:r>
                    </a:p>
                  </a:txBody>
                  <a:tcPr marR="88900" anchor="ctr">
                    <a:solidFill>
                      <a:srgbClr val="D2BB91"/>
                    </a:solidFill>
                  </a:tcPr>
                </a:tc>
                <a:tc>
                  <a:txBody>
                    <a:bodyPr/>
                    <a:lstStyle/>
                    <a:p>
                      <a:pPr algn="r"/>
                      <a:r>
                        <a:rPr lang="en-US" sz="1400">
                          <a:solidFill>
                            <a:srgbClr val="070B18"/>
                          </a:solidFill>
                        </a:rPr>
                        <a:t>+2.4</a:t>
                      </a:r>
                    </a:p>
                  </a:txBody>
                  <a:tcPr marR="88900" anchor="ctr">
                    <a:solidFill>
                      <a:srgbClr val="EDE8DC"/>
                    </a:solidFill>
                  </a:tcPr>
                </a:tc>
                <a:tc>
                  <a:txBody>
                    <a:bodyPr/>
                    <a:lstStyle/>
                    <a:p>
                      <a:pPr algn="r"/>
                      <a:r>
                        <a:rPr lang="en-US" sz="1400">
                          <a:solidFill>
                            <a:srgbClr val="070B18"/>
                          </a:solidFill>
                        </a:rPr>
                        <a:t>-1.1</a:t>
                      </a:r>
                    </a:p>
                  </a:txBody>
                  <a:tcPr marR="88900" anchor="ctr">
                    <a:solidFill>
                      <a:srgbClr val="D5D8DB"/>
                    </a:solidFill>
                  </a:tcPr>
                </a:tc>
                <a:tc>
                  <a:txBody>
                    <a:bodyPr/>
                    <a:lstStyle/>
                    <a:p>
                      <a:pPr algn="r"/>
                      <a:r>
                        <a:rPr lang="en-US" sz="1400">
                          <a:solidFill>
                            <a:srgbClr val="F7F3E9"/>
                          </a:solidFill>
                        </a:rPr>
                        <a:t>-6.6</a:t>
                      </a:r>
                    </a:p>
                  </a:txBody>
                  <a:tcPr marR="88900" anchor="ctr">
                    <a:solidFill>
                      <a:srgbClr val="466479"/>
                    </a:solidFill>
                  </a:tcPr>
                </a:tc>
                <a:tc>
                  <a:txBody>
                    <a:bodyPr/>
                    <a:lstStyle/>
                    <a:p>
                      <a:pPr algn="r"/>
                      <a:r>
                        <a:rPr lang="en-US" sz="1400">
                          <a:solidFill>
                            <a:srgbClr val="070B18"/>
                          </a:solidFill>
                        </a:rPr>
                        <a:t>+7.1</a:t>
                      </a:r>
                    </a:p>
                  </a:txBody>
                  <a:tcPr marR="88900" anchor="ctr">
                    <a:solidFill>
                      <a:srgbClr val="D2BB91"/>
                    </a:solidFill>
                  </a:tcPr>
                </a:tc>
                <a:tc>
                  <a:txBody>
                    <a:bodyPr/>
                    <a:lstStyle/>
                    <a:p>
                      <a:pPr algn="r"/>
                      <a:r>
                        <a:rPr lang="en-US" sz="1400">
                          <a:solidFill>
                            <a:srgbClr val="070B18"/>
                          </a:solidFill>
                        </a:rPr>
                        <a:t>+8.2</a:t>
                      </a:r>
                    </a:p>
                  </a:txBody>
                  <a:tcPr marR="88900" anchor="ctr">
                    <a:solidFill>
                      <a:srgbClr val="C2A36B"/>
                    </a:solidFill>
                  </a:tcPr>
                </a:tc>
                <a:tc>
                  <a:txBody>
                    <a:bodyPr/>
                    <a:lstStyle/>
                    <a:p>
                      <a:pPr algn="r"/>
                      <a:r>
                        <a:rPr lang="en-US" sz="1400">
                          <a:solidFill>
                            <a:srgbClr val="070B18"/>
                          </a:solidFill>
                        </a:rPr>
                        <a:t>+26.5</a:t>
                      </a:r>
                    </a:p>
                  </a:txBody>
                  <a:tcPr marR="88900" anchor="ctr">
                    <a:solidFill>
                      <a:srgbClr val="C2A36B"/>
                    </a:solidFill>
                  </a:tcPr>
                </a:tc>
                <a:tc>
                  <a:txBody>
                    <a:bodyPr/>
                    <a:lstStyle/>
                    <a:p>
                      <a:pPr algn="r"/>
                      <a:r>
                        <a:rPr lang="en-US" sz="1400">
                          <a:solidFill>
                            <a:srgbClr val="F7F3E9"/>
                          </a:solidFill>
                        </a:rPr>
                        <a:t>-8.4</a:t>
                      </a:r>
                    </a:p>
                  </a:txBody>
                  <a:tcPr marR="88900" anchor="ctr">
                    <a:solidFill>
                      <a:srgbClr val="466479"/>
                    </a:solidFill>
                  </a:tcPr>
                </a:tc>
                <a:tc>
                  <a:txBody>
                    <a:bodyPr/>
                    <a:lstStyle/>
                    <a:p>
                      <a:pPr algn="r"/>
                      <a:r>
                        <a:rPr lang="en-US" sz="1400" b="1">
                          <a:solidFill>
                            <a:srgbClr val="070B18"/>
                          </a:solidFill>
                        </a:rPr>
                        <a:t>+74.6</a:t>
                      </a:r>
                    </a:p>
                  </a:txBody>
                  <a:tcPr marR="88900" anchor="ctr">
                    <a:solidFill>
                      <a:srgbClr val="EDE8DC"/>
                    </a:solidFill>
                  </a:tcPr>
                </a:tc>
                <a:extLst>
                  <a:ext uri="{0D108BD9-81ED-4DB2-BD59-A6C34878D82A}">
                    <a16:rowId xmlns:a16="http://schemas.microsoft.com/office/drawing/2014/main" val="3079622918"/>
                  </a:ext>
                </a:extLst>
              </a:tr>
              <a:tr h="406400">
                <a:tc>
                  <a:txBody>
                    <a:bodyPr/>
                    <a:lstStyle/>
                    <a:p>
                      <a:pPr algn="ctr"/>
                      <a:r>
                        <a:rPr lang="en-US" sz="1400" b="1">
                          <a:solidFill>
                            <a:srgbClr val="F7F3E9"/>
                          </a:solidFill>
                        </a:rPr>
                        <a:t>2025</a:t>
                      </a:r>
                    </a:p>
                  </a:txBody>
                  <a:tcPr anchor="ctr">
                    <a:solidFill>
                      <a:srgbClr val="070B18"/>
                    </a:solidFill>
                  </a:tcPr>
                </a:tc>
                <a:tc>
                  <a:txBody>
                    <a:bodyPr/>
                    <a:lstStyle/>
                    <a:p>
                      <a:pPr algn="r"/>
                      <a:r>
                        <a:rPr lang="en-US" sz="1400">
                          <a:solidFill>
                            <a:srgbClr val="F7F3E9"/>
                          </a:solidFill>
                        </a:rPr>
                        <a:t>-6.5</a:t>
                      </a:r>
                    </a:p>
                  </a:txBody>
                  <a:tcPr marR="88900" anchor="ctr">
                    <a:solidFill>
                      <a:srgbClr val="466479"/>
                    </a:solidFill>
                  </a:tcPr>
                </a:tc>
                <a:tc>
                  <a:txBody>
                    <a:bodyPr/>
                    <a:lstStyle/>
                    <a:p>
                      <a:pPr algn="r"/>
                      <a:r>
                        <a:rPr lang="en-US" sz="1400">
                          <a:solidFill>
                            <a:srgbClr val="070B18"/>
                          </a:solidFill>
                        </a:rPr>
                        <a:t>-3.5</a:t>
                      </a:r>
                    </a:p>
                  </a:txBody>
                  <a:tcPr marR="88900" anchor="ctr">
                    <a:solidFill>
                      <a:srgbClr val="A7AEB5"/>
                    </a:solidFill>
                  </a:tcPr>
                </a:tc>
                <a:tc>
                  <a:txBody>
                    <a:bodyPr/>
                    <a:lstStyle/>
                    <a:p>
                      <a:pPr algn="r"/>
                      <a:r>
                        <a:rPr lang="en-US" sz="1400">
                          <a:solidFill>
                            <a:srgbClr val="070B18"/>
                          </a:solidFill>
                        </a:rPr>
                        <a:t>-5.3</a:t>
                      </a:r>
                    </a:p>
                  </a:txBody>
                  <a:tcPr marR="88900" anchor="ctr">
                    <a:solidFill>
                      <a:srgbClr val="A7AEB5"/>
                    </a:solidFill>
                  </a:tcPr>
                </a:tc>
                <a:tc>
                  <a:txBody>
                    <a:bodyPr/>
                    <a:lstStyle/>
                    <a:p>
                      <a:pPr algn="r"/>
                      <a:r>
                        <a:rPr lang="en-US" sz="1400">
                          <a:solidFill>
                            <a:srgbClr val="070B18"/>
                          </a:solidFill>
                        </a:rPr>
                        <a:t>+6.5</a:t>
                      </a:r>
                    </a:p>
                  </a:txBody>
                  <a:tcPr marR="88900" anchor="ctr">
                    <a:solidFill>
                      <a:srgbClr val="D2BB91"/>
                    </a:solidFill>
                  </a:tcPr>
                </a:tc>
                <a:tc>
                  <a:txBody>
                    <a:bodyPr/>
                    <a:lstStyle/>
                    <a:p>
                      <a:pPr algn="r"/>
                      <a:r>
                        <a:rPr lang="en-US" sz="1400">
                          <a:solidFill>
                            <a:srgbClr val="070B18"/>
                          </a:solidFill>
                        </a:rPr>
                        <a:t>-4.7</a:t>
                      </a:r>
                    </a:p>
                  </a:txBody>
                  <a:tcPr marR="88900" anchor="ctr">
                    <a:solidFill>
                      <a:srgbClr val="A7AEB5"/>
                    </a:solidFill>
                  </a:tcPr>
                </a:tc>
                <a:tc>
                  <a:txBody>
                    <a:bodyPr/>
                    <a:lstStyle/>
                    <a:p>
                      <a:pPr algn="r"/>
                      <a:r>
                        <a:rPr lang="en-US" sz="1400">
                          <a:solidFill>
                            <a:srgbClr val="070B18"/>
                          </a:solidFill>
                        </a:rPr>
                        <a:t>+3.7</a:t>
                      </a:r>
                    </a:p>
                  </a:txBody>
                  <a:tcPr marR="88900" anchor="ctr">
                    <a:solidFill>
                      <a:srgbClr val="D2BB91"/>
                    </a:solidFill>
                  </a:tcPr>
                </a:tc>
                <a:tc>
                  <a:txBody>
                    <a:bodyPr/>
                    <a:lstStyle/>
                    <a:p>
                      <a:pPr algn="r"/>
                      <a:r>
                        <a:rPr lang="en-US" sz="1400">
                          <a:solidFill>
                            <a:srgbClr val="070B18"/>
                          </a:solidFill>
                        </a:rPr>
                        <a:t>+14.1</a:t>
                      </a:r>
                    </a:p>
                  </a:txBody>
                  <a:tcPr marR="88900" anchor="ctr">
                    <a:solidFill>
                      <a:srgbClr val="C2A36B"/>
                    </a:solidFill>
                  </a:tcPr>
                </a:tc>
                <a:tc>
                  <a:txBody>
                    <a:bodyPr/>
                    <a:lstStyle/>
                    <a:p>
                      <a:pPr algn="r"/>
                      <a:r>
                        <a:rPr lang="en-US" sz="1400">
                          <a:solidFill>
                            <a:srgbClr val="070B18"/>
                          </a:solidFill>
                        </a:rPr>
                        <a:t>+7.4</a:t>
                      </a:r>
                    </a:p>
                  </a:txBody>
                  <a:tcPr marR="88900" anchor="ctr">
                    <a:solidFill>
                      <a:srgbClr val="D2BB91"/>
                    </a:solidFill>
                  </a:tcPr>
                </a:tc>
                <a:tc>
                  <a:txBody>
                    <a:bodyPr/>
                    <a:lstStyle/>
                    <a:p>
                      <a:pPr algn="r"/>
                      <a:r>
                        <a:rPr lang="en-US" sz="1400">
                          <a:solidFill>
                            <a:srgbClr val="070B18"/>
                          </a:solidFill>
                        </a:rPr>
                        <a:t>+7.4</a:t>
                      </a:r>
                    </a:p>
                  </a:txBody>
                  <a:tcPr marR="88900" anchor="ctr">
                    <a:solidFill>
                      <a:srgbClr val="D2BB91"/>
                    </a:solidFill>
                  </a:tcPr>
                </a:tc>
                <a:tc>
                  <a:txBody>
                    <a:bodyPr/>
                    <a:lstStyle/>
                    <a:p>
                      <a:pPr algn="r"/>
                      <a:r>
                        <a:rPr lang="en-US" sz="1400">
                          <a:solidFill>
                            <a:srgbClr val="070B18"/>
                          </a:solidFill>
                        </a:rPr>
                        <a:t>-5.6</a:t>
                      </a:r>
                    </a:p>
                  </a:txBody>
                  <a:tcPr marR="88900" anchor="ctr">
                    <a:solidFill>
                      <a:srgbClr val="A7AEB5"/>
                    </a:solidFill>
                  </a:tcPr>
                </a:tc>
                <a:tc>
                  <a:txBody>
                    <a:bodyPr/>
                    <a:lstStyle/>
                    <a:p>
                      <a:pPr algn="r"/>
                      <a:r>
                        <a:rPr lang="en-US" sz="1400">
                          <a:solidFill>
                            <a:srgbClr val="070B18"/>
                          </a:solidFill>
                        </a:rPr>
                        <a:t>-5.4</a:t>
                      </a:r>
                    </a:p>
                  </a:txBody>
                  <a:tcPr marR="88900" anchor="ctr">
                    <a:solidFill>
                      <a:srgbClr val="A7AEB5"/>
                    </a:solidFill>
                  </a:tcPr>
                </a:tc>
                <a:tc>
                  <a:txBody>
                    <a:bodyPr/>
                    <a:lstStyle/>
                    <a:p>
                      <a:pPr algn="r"/>
                      <a:r>
                        <a:rPr lang="en-US" sz="1400">
                          <a:solidFill>
                            <a:srgbClr val="F7F3E9"/>
                          </a:solidFill>
                        </a:rPr>
                        <a:t>-6.8</a:t>
                      </a:r>
                    </a:p>
                  </a:txBody>
                  <a:tcPr marR="88900" anchor="ctr">
                    <a:solidFill>
                      <a:srgbClr val="466479"/>
                    </a:solidFill>
                  </a:tcPr>
                </a:tc>
                <a:tc>
                  <a:txBody>
                    <a:bodyPr/>
                    <a:lstStyle/>
                    <a:p>
                      <a:pPr algn="r"/>
                      <a:r>
                        <a:rPr lang="en-US" sz="1400" b="1">
                          <a:solidFill>
                            <a:srgbClr val="070B18"/>
                          </a:solidFill>
                        </a:rPr>
                        <a:t>-1.4</a:t>
                      </a:r>
                    </a:p>
                  </a:txBody>
                  <a:tcPr marR="88900" anchor="ctr">
                    <a:solidFill>
                      <a:srgbClr val="EDE8DC"/>
                    </a:solidFill>
                  </a:tcPr>
                </a:tc>
                <a:extLst>
                  <a:ext uri="{0D108BD9-81ED-4DB2-BD59-A6C34878D82A}">
                    <a16:rowId xmlns:a16="http://schemas.microsoft.com/office/drawing/2014/main" val="228401167"/>
                  </a:ext>
                </a:extLst>
              </a:tr>
              <a:tr h="406400">
                <a:tc>
                  <a:txBody>
                    <a:bodyPr/>
                    <a:lstStyle/>
                    <a:p>
                      <a:pPr algn="ctr"/>
                      <a:r>
                        <a:rPr lang="en-US" sz="1400" b="1">
                          <a:solidFill>
                            <a:srgbClr val="F7F3E9"/>
                          </a:solidFill>
                        </a:rPr>
                        <a:t>2026</a:t>
                      </a:r>
                    </a:p>
                  </a:txBody>
                  <a:tcPr anchor="ctr">
                    <a:solidFill>
                      <a:srgbClr val="070B18"/>
                    </a:solidFill>
                  </a:tcPr>
                </a:tc>
                <a:tc>
                  <a:txBody>
                    <a:bodyPr/>
                    <a:lstStyle/>
                    <a:p>
                      <a:pPr algn="r"/>
                      <a:r>
                        <a:rPr lang="en-US" sz="1400">
                          <a:solidFill>
                            <a:srgbClr val="070B18"/>
                          </a:solidFill>
                        </a:rPr>
                        <a:t>+1.0</a:t>
                      </a:r>
                    </a:p>
                  </a:txBody>
                  <a:tcPr marR="88900" anchor="ctr">
                    <a:solidFill>
                      <a:srgbClr val="EDE8DC"/>
                    </a:solidFill>
                  </a:tcPr>
                </a:tc>
                <a:tc>
                  <a:txBody>
                    <a:bodyPr/>
                    <a:lstStyle/>
                    <a:p>
                      <a:pPr algn="r"/>
                      <a:r>
                        <a:rPr lang="en-US" sz="1400">
                          <a:solidFill>
                            <a:srgbClr val="070B18"/>
                          </a:solidFill>
                        </a:rPr>
                        <a:t>-4.5</a:t>
                      </a:r>
                    </a:p>
                  </a:txBody>
                  <a:tcPr marR="88900" anchor="ctr">
                    <a:solidFill>
                      <a:srgbClr val="A7AEB5"/>
                    </a:solidFill>
                  </a:tcPr>
                </a:tc>
                <a:tc>
                  <a:txBody>
                    <a:bodyPr/>
                    <a:lstStyle/>
                    <a:p>
                      <a:pPr algn="r"/>
                      <a:r>
                        <a:rPr lang="en-US" sz="1400">
                          <a:solidFill>
                            <a:srgbClr val="070B18"/>
                          </a:solidFill>
                        </a:rPr>
                        <a:t>+0.9</a:t>
                      </a:r>
                    </a:p>
                  </a:txBody>
                  <a:tcPr marR="88900" anchor="ctr">
                    <a:solidFill>
                      <a:srgbClr val="EDE8DC"/>
                    </a:solidFill>
                  </a:tcPr>
                </a:tc>
                <a:tc>
                  <a:txBody>
                    <a:bodyPr/>
                    <a:lstStyle/>
                    <a:p>
                      <a:pPr algn="r"/>
                      <a:r>
                        <a:rPr lang="en-US" sz="1400">
                          <a:solidFill>
                            <a:srgbClr val="F7F3E9"/>
                          </a:solidFill>
                        </a:rPr>
                        <a:t>-9.2</a:t>
                      </a:r>
                    </a:p>
                  </a:txBody>
                  <a:tcPr marR="88900" anchor="ctr">
                    <a:solidFill>
                      <a:srgbClr val="466479"/>
                    </a:solidFill>
                  </a:tcPr>
                </a:tc>
                <a:tc>
                  <a:txBody>
                    <a:bodyPr/>
                    <a:lstStyle/>
                    <a:p>
                      <a:pPr algn="r"/>
                      <a:r>
                        <a:rPr lang="en-US" sz="1400">
                          <a:solidFill>
                            <a:srgbClr val="070B18"/>
                          </a:solidFill>
                        </a:rPr>
                        <a:t>+8.3</a:t>
                      </a:r>
                    </a:p>
                  </a:txBody>
                  <a:tcPr marR="88900" anchor="ctr">
                    <a:solidFill>
                      <a:srgbClr val="C2A36B"/>
                    </a:solidFill>
                  </a:tcPr>
                </a:tc>
                <a:tc>
                  <a:txBody>
                    <a:bodyPr/>
                    <a:lstStyle/>
                    <a:p>
                      <a:pPr algn="r"/>
                      <a:r>
                        <a:rPr lang="en-US" sz="1400">
                          <a:solidFill>
                            <a:srgbClr val="070B18"/>
                          </a:solidFill>
                        </a:rPr>
                        <a:t>-0.1</a:t>
                      </a:r>
                    </a:p>
                  </a:txBody>
                  <a:tcPr marR="88900" anchor="ctr">
                    <a:solidFill>
                      <a:srgbClr val="D5D8DB"/>
                    </a:solidFill>
                  </a:tcPr>
                </a:tc>
                <a:tc>
                  <a:txBody>
                    <a:bodyPr/>
                    <a:lstStyle/>
                    <a:p>
                      <a:pPr algn="r"/>
                      <a:r>
                        <a:rPr lang="en-US" sz="1400">
                          <a:solidFill>
                            <a:srgbClr val="070B18"/>
                          </a:solidFill>
                        </a:rPr>
                        <a:t>+24.2</a:t>
                      </a:r>
                    </a:p>
                  </a:txBody>
                  <a:tcPr marR="88900" anchor="ctr">
                    <a:solidFill>
                      <a:srgbClr val="C2A36B"/>
                    </a:solidFill>
                  </a:tcPr>
                </a:tc>
                <a:tc>
                  <a:txBody>
                    <a:bodyPr/>
                    <a:lstStyle/>
                    <a:p>
                      <a:pPr algn="r"/>
                      <a:r>
                        <a:rPr lang="en-US" sz="1400">
                          <a:solidFill>
                            <a:srgbClr val="070B18"/>
                          </a:solidFill>
                        </a:rPr>
                        <a:t>-4.9</a:t>
                      </a:r>
                    </a:p>
                  </a:txBody>
                  <a:tcPr marR="88900" anchor="ctr">
                    <a:solidFill>
                      <a:srgbClr val="A7AEB5"/>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endParaRPr lang="en-US" sz="1400">
                        <a:solidFill>
                          <a:srgbClr val="070B18"/>
                        </a:solidFill>
                      </a:endParaRPr>
                    </a:p>
                  </a:txBody>
                  <a:tcPr marR="88900" anchor="ctr">
                    <a:solidFill>
                      <a:srgbClr val="F7F3E9"/>
                    </a:solidFill>
                  </a:tcPr>
                </a:tc>
                <a:tc>
                  <a:txBody>
                    <a:bodyPr/>
                    <a:lstStyle/>
                    <a:p>
                      <a:pPr algn="r"/>
                      <a:r>
                        <a:rPr lang="en-US" sz="1400" b="1">
                          <a:solidFill>
                            <a:srgbClr val="070B18"/>
                          </a:solidFill>
                        </a:rPr>
                        <a:t>+13.0</a:t>
                      </a:r>
                    </a:p>
                  </a:txBody>
                  <a:tcPr marR="88900" anchor="ctr">
                    <a:solidFill>
                      <a:srgbClr val="EDE8DC"/>
                    </a:solidFill>
                  </a:tcPr>
                </a:tc>
                <a:extLst>
                  <a:ext uri="{0D108BD9-81ED-4DB2-BD59-A6C34878D82A}">
                    <a16:rowId xmlns:a16="http://schemas.microsoft.com/office/drawing/2014/main" val="1595749455"/>
                  </a:ext>
                </a:extLst>
              </a:tr>
            </a:tbl>
          </a:graphicData>
        </a:graphic>
      </p:graphicFrame>
    </p:spTree>
    <p:extLst>
      <p:ext uri="{BB962C8B-B14F-4D97-AF65-F5344CB8AC3E}">
        <p14:creationId xmlns:p14="http://schemas.microsoft.com/office/powerpoint/2010/main" val="4024366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618E-119A-6124-BBEB-AFD76F6C1501}"/>
              </a:ext>
            </a:extLst>
          </p:cNvPr>
          <p:cNvSpPr>
            <a:spLocks noGrp="1"/>
          </p:cNvSpPr>
          <p:nvPr>
            <p:ph type="title"/>
          </p:nvPr>
        </p:nvSpPr>
        <p:spPr/>
        <p:txBody>
          <a:bodyPr/>
          <a:lstStyle/>
          <a:p>
            <a:r>
              <a:rPr lang="en-US"/>
              <a:t>Nur 46 % der Monate positiv – der Gewinnmonat ist aber doppelt so groß wie der Verlustmonat</a:t>
            </a:r>
          </a:p>
        </p:txBody>
      </p:sp>
      <p:graphicFrame>
        <p:nvGraphicFramePr>
          <p:cNvPr id="404" name="Chart Monate" descr="Diagramm der 69 Monatsrenditen seit Auflage. Gewinnmonate in Gold, Verlustmonate in Grau. 32 der 69 Monate schlossen positiv. Stärkster Monat November 2024 mit plus 26.5 Prozent, schwächster Monat August 2026 mit minus 11.7 Prozent."/>
          <p:cNvGraphicFramePr/>
          <p:nvPr/>
        </p:nvGraphicFramePr>
        <p:xfrm>
          <a:off x="1054100" y="1295400"/>
          <a:ext cx="5384800" cy="3987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descr="Kennzahlentabelle auf Monatsbasis. Positive Monate 32 von 69, also 46.4 Prozent. Durchschnittlicher Gewinnmonat plus 6.98 Prozent, durchschnittlicher Verlustmonat minus 3.49 Prozent, Verhältnis 2.0 zu 1. Profitfaktor auf Monatsbasis 1.73. Bester Monat plus 26.5 Prozent im November 2024, schwächster Monat minus 9.2 Prozent im April 2026.">
            <a:extLst>
              <a:ext uri="{FF2B5EF4-FFF2-40B4-BE49-F238E27FC236}">
                <a16:creationId xmlns:a16="http://schemas.microsoft.com/office/drawing/2014/main" id="{C85EF7E1-1684-F440-B1CC-0090673F53D0}"/>
              </a:ext>
            </a:extLst>
          </p:cNvPr>
          <p:cNvGraphicFramePr>
            <a:graphicFrameLocks noGrp="1"/>
          </p:cNvGraphicFramePr>
          <p:nvPr/>
        </p:nvGraphicFramePr>
        <p:xfrm>
          <a:off x="6604000" y="1422400"/>
          <a:ext cx="4533900" cy="419100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3346432059"/>
                    </a:ext>
                  </a:extLst>
                </a:gridCol>
                <a:gridCol w="1905000">
                  <a:extLst>
                    <a:ext uri="{9D8B030D-6E8A-4147-A177-3AD203B41FA5}">
                      <a16:colId xmlns:a16="http://schemas.microsoft.com/office/drawing/2014/main" val="767502079"/>
                    </a:ext>
                  </a:extLst>
                </a:gridCol>
              </a:tblGrid>
              <a:tr h="381000">
                <a:tc>
                  <a:txBody>
                    <a:bodyPr/>
                    <a:lstStyle/>
                    <a:p>
                      <a:pPr algn="l"/>
                      <a:r>
                        <a:rPr lang="en-US" sz="1400" b="1">
                          <a:solidFill>
                            <a:srgbClr val="F7F3E9"/>
                          </a:solidFill>
                        </a:rPr>
                        <a:t>Kennzahl</a:t>
                      </a:r>
                    </a:p>
                  </a:txBody>
                  <a:tcPr>
                    <a:solidFill>
                      <a:srgbClr val="070B18"/>
                    </a:solidFill>
                  </a:tcPr>
                </a:tc>
                <a:tc>
                  <a:txBody>
                    <a:bodyPr/>
                    <a:lstStyle/>
                    <a:p>
                      <a:pPr algn="r"/>
                      <a:r>
                        <a:rPr lang="en-US" sz="1400" b="1">
                          <a:solidFill>
                            <a:srgbClr val="F7F3E9"/>
                          </a:solidFill>
                        </a:rPr>
                        <a:t>Wert</a:t>
                      </a:r>
                    </a:p>
                  </a:txBody>
                  <a:tcPr>
                    <a:solidFill>
                      <a:srgbClr val="070B18"/>
                    </a:solidFill>
                  </a:tcPr>
                </a:tc>
                <a:extLst>
                  <a:ext uri="{0D108BD9-81ED-4DB2-BD59-A6C34878D82A}">
                    <a16:rowId xmlns:a16="http://schemas.microsoft.com/office/drawing/2014/main" val="700653951"/>
                  </a:ext>
                </a:extLst>
              </a:tr>
              <a:tr h="381000">
                <a:tc>
                  <a:txBody>
                    <a:bodyPr/>
                    <a:lstStyle/>
                    <a:p>
                      <a:pPr algn="l"/>
                      <a:r>
                        <a:rPr lang="en-US" sz="1400">
                          <a:solidFill>
                            <a:srgbClr val="070B18"/>
                          </a:solidFill>
                        </a:rPr>
                        <a:t>Positive Monate</a:t>
                      </a:r>
                    </a:p>
                  </a:txBody>
                  <a:tcPr anchor="ctr">
                    <a:solidFill>
                      <a:srgbClr val="F7F3E9"/>
                    </a:solidFill>
                  </a:tcPr>
                </a:tc>
                <a:tc>
                  <a:txBody>
                    <a:bodyPr/>
                    <a:lstStyle/>
                    <a:p>
                      <a:pPr algn="r"/>
                      <a:r>
                        <a:rPr lang="en-US" sz="1400">
                          <a:solidFill>
                            <a:srgbClr val="070B18"/>
                          </a:solidFill>
                        </a:rPr>
                        <a:t>32 von 69 (46.4 %)</a:t>
                      </a:r>
                    </a:p>
                  </a:txBody>
                  <a:tcPr anchor="ctr">
                    <a:solidFill>
                      <a:srgbClr val="F7F3E9"/>
                    </a:solidFill>
                  </a:tcPr>
                </a:tc>
                <a:extLst>
                  <a:ext uri="{0D108BD9-81ED-4DB2-BD59-A6C34878D82A}">
                    <a16:rowId xmlns:a16="http://schemas.microsoft.com/office/drawing/2014/main" val="2857309625"/>
                  </a:ext>
                </a:extLst>
              </a:tr>
              <a:tr h="381000">
                <a:tc>
                  <a:txBody>
                    <a:bodyPr/>
                    <a:lstStyle/>
                    <a:p>
                      <a:pPr algn="l"/>
                      <a:r>
                        <a:rPr lang="en-US" sz="1400">
                          <a:solidFill>
                            <a:srgbClr val="070B18"/>
                          </a:solidFill>
                        </a:rPr>
                        <a:t>Ø Gewinnmonat</a:t>
                      </a:r>
                    </a:p>
                  </a:txBody>
                  <a:tcPr anchor="ctr">
                    <a:solidFill>
                      <a:srgbClr val="EDE8DC"/>
                    </a:solidFill>
                  </a:tcPr>
                </a:tc>
                <a:tc>
                  <a:txBody>
                    <a:bodyPr/>
                    <a:lstStyle/>
                    <a:p>
                      <a:pPr algn="r"/>
                      <a:r>
                        <a:rPr lang="en-US" sz="1400">
                          <a:solidFill>
                            <a:srgbClr val="070B18"/>
                          </a:solidFill>
                        </a:rPr>
                        <a:t>+6.98 %</a:t>
                      </a:r>
                    </a:p>
                  </a:txBody>
                  <a:tcPr anchor="ctr">
                    <a:solidFill>
                      <a:srgbClr val="EDE8DC"/>
                    </a:solidFill>
                  </a:tcPr>
                </a:tc>
                <a:extLst>
                  <a:ext uri="{0D108BD9-81ED-4DB2-BD59-A6C34878D82A}">
                    <a16:rowId xmlns:a16="http://schemas.microsoft.com/office/drawing/2014/main" val="2040590105"/>
                  </a:ext>
                </a:extLst>
              </a:tr>
              <a:tr h="381000">
                <a:tc>
                  <a:txBody>
                    <a:bodyPr/>
                    <a:lstStyle/>
                    <a:p>
                      <a:pPr algn="l"/>
                      <a:r>
                        <a:rPr lang="en-US" sz="1400">
                          <a:solidFill>
                            <a:srgbClr val="070B18"/>
                          </a:solidFill>
                        </a:rPr>
                        <a:t>Ø Verlustmonat</a:t>
                      </a:r>
                    </a:p>
                  </a:txBody>
                  <a:tcPr anchor="ctr">
                    <a:solidFill>
                      <a:srgbClr val="F7F3E9"/>
                    </a:solidFill>
                  </a:tcPr>
                </a:tc>
                <a:tc>
                  <a:txBody>
                    <a:bodyPr/>
                    <a:lstStyle/>
                    <a:p>
                      <a:pPr algn="r"/>
                      <a:r>
                        <a:rPr lang="en-US" sz="1400">
                          <a:solidFill>
                            <a:srgbClr val="070B18"/>
                          </a:solidFill>
                        </a:rPr>
                        <a:t>-3.49 %</a:t>
                      </a:r>
                    </a:p>
                  </a:txBody>
                  <a:tcPr anchor="ctr">
                    <a:solidFill>
                      <a:srgbClr val="F7F3E9"/>
                    </a:solidFill>
                  </a:tcPr>
                </a:tc>
                <a:extLst>
                  <a:ext uri="{0D108BD9-81ED-4DB2-BD59-A6C34878D82A}">
                    <a16:rowId xmlns:a16="http://schemas.microsoft.com/office/drawing/2014/main" val="2028300775"/>
                  </a:ext>
                </a:extLst>
              </a:tr>
              <a:tr h="381000">
                <a:tc>
                  <a:txBody>
                    <a:bodyPr/>
                    <a:lstStyle/>
                    <a:p>
                      <a:pPr algn="l"/>
                      <a:r>
                        <a:rPr lang="en-US" sz="1400">
                          <a:solidFill>
                            <a:srgbClr val="070B18"/>
                          </a:solidFill>
                        </a:rPr>
                        <a:t>Verhältnis Gewinn/Verlust</a:t>
                      </a:r>
                    </a:p>
                  </a:txBody>
                  <a:tcPr anchor="ctr">
                    <a:solidFill>
                      <a:srgbClr val="EDE8DC"/>
                    </a:solidFill>
                  </a:tcPr>
                </a:tc>
                <a:tc>
                  <a:txBody>
                    <a:bodyPr/>
                    <a:lstStyle/>
                    <a:p>
                      <a:pPr algn="r"/>
                      <a:r>
                        <a:rPr lang="en-US" sz="1400">
                          <a:solidFill>
                            <a:srgbClr val="070B18"/>
                          </a:solidFill>
                        </a:rPr>
                        <a:t>2.0 : 1</a:t>
                      </a:r>
                    </a:p>
                  </a:txBody>
                  <a:tcPr anchor="ctr">
                    <a:solidFill>
                      <a:srgbClr val="EDE8DC"/>
                    </a:solidFill>
                  </a:tcPr>
                </a:tc>
                <a:extLst>
                  <a:ext uri="{0D108BD9-81ED-4DB2-BD59-A6C34878D82A}">
                    <a16:rowId xmlns:a16="http://schemas.microsoft.com/office/drawing/2014/main" val="1852007964"/>
                  </a:ext>
                </a:extLst>
              </a:tr>
              <a:tr h="381000">
                <a:tc>
                  <a:txBody>
                    <a:bodyPr/>
                    <a:lstStyle/>
                    <a:p>
                      <a:pPr algn="l"/>
                      <a:r>
                        <a:rPr lang="en-US" sz="1400">
                          <a:solidFill>
                            <a:srgbClr val="070B18"/>
                          </a:solidFill>
                        </a:rPr>
                        <a:t>Profitfaktor (Monatsbasis)</a:t>
                      </a:r>
                    </a:p>
                  </a:txBody>
                  <a:tcPr anchor="ctr">
                    <a:solidFill>
                      <a:srgbClr val="F7F3E9"/>
                    </a:solidFill>
                  </a:tcPr>
                </a:tc>
                <a:tc>
                  <a:txBody>
                    <a:bodyPr/>
                    <a:lstStyle/>
                    <a:p>
                      <a:pPr algn="r"/>
                      <a:r>
                        <a:rPr lang="en-US" sz="1400">
                          <a:solidFill>
                            <a:srgbClr val="070B18"/>
                          </a:solidFill>
                        </a:rPr>
                        <a:t>1.73</a:t>
                      </a:r>
                    </a:p>
                  </a:txBody>
                  <a:tcPr anchor="ctr">
                    <a:solidFill>
                      <a:srgbClr val="F7F3E9"/>
                    </a:solidFill>
                  </a:tcPr>
                </a:tc>
                <a:extLst>
                  <a:ext uri="{0D108BD9-81ED-4DB2-BD59-A6C34878D82A}">
                    <a16:rowId xmlns:a16="http://schemas.microsoft.com/office/drawing/2014/main" val="1679500468"/>
                  </a:ext>
                </a:extLst>
              </a:tr>
              <a:tr h="381000">
                <a:tc>
                  <a:txBody>
                    <a:bodyPr/>
                    <a:lstStyle/>
                    <a:p>
                      <a:pPr algn="l"/>
                      <a:r>
                        <a:rPr lang="en-US" sz="1400">
                          <a:solidFill>
                            <a:srgbClr val="070B18"/>
                          </a:solidFill>
                        </a:rPr>
                        <a:t>Bester Monat</a:t>
                      </a:r>
                    </a:p>
                  </a:txBody>
                  <a:tcPr anchor="ctr">
                    <a:solidFill>
                      <a:srgbClr val="EDE8DC"/>
                    </a:solidFill>
                  </a:tcPr>
                </a:tc>
                <a:tc>
                  <a:txBody>
                    <a:bodyPr/>
                    <a:lstStyle/>
                    <a:p>
                      <a:pPr algn="r"/>
                      <a:r>
                        <a:rPr lang="en-US" sz="1400">
                          <a:solidFill>
                            <a:srgbClr val="070B18"/>
                          </a:solidFill>
                        </a:rPr>
                        <a:t>+26.5 % (Nov 2024)</a:t>
                      </a:r>
                    </a:p>
                  </a:txBody>
                  <a:tcPr anchor="ctr">
                    <a:solidFill>
                      <a:srgbClr val="EDE8DC"/>
                    </a:solidFill>
                  </a:tcPr>
                </a:tc>
                <a:extLst>
                  <a:ext uri="{0D108BD9-81ED-4DB2-BD59-A6C34878D82A}">
                    <a16:rowId xmlns:a16="http://schemas.microsoft.com/office/drawing/2014/main" val="2606193206"/>
                  </a:ext>
                </a:extLst>
              </a:tr>
              <a:tr h="381000">
                <a:tc>
                  <a:txBody>
                    <a:bodyPr/>
                    <a:lstStyle/>
                    <a:p>
                      <a:pPr algn="l"/>
                      <a:r>
                        <a:rPr lang="en-US" sz="1400">
                          <a:solidFill>
                            <a:srgbClr val="070B18"/>
                          </a:solidFill>
                        </a:rPr>
                        <a:t>Schwächster Monat</a:t>
                      </a:r>
                    </a:p>
                  </a:txBody>
                  <a:tcPr anchor="ctr">
                    <a:solidFill>
                      <a:srgbClr val="F7F3E9"/>
                    </a:solidFill>
                  </a:tcPr>
                </a:tc>
                <a:tc>
                  <a:txBody>
                    <a:bodyPr/>
                    <a:lstStyle/>
                    <a:p>
                      <a:pPr algn="r"/>
                      <a:r>
                        <a:rPr lang="en-US" sz="1400">
                          <a:solidFill>
                            <a:srgbClr val="070B18"/>
                          </a:solidFill>
                        </a:rPr>
                        <a:t>-9.2 % (Apr 2026)</a:t>
                      </a:r>
                    </a:p>
                  </a:txBody>
                  <a:tcPr anchor="ctr">
                    <a:solidFill>
                      <a:srgbClr val="F7F3E9"/>
                    </a:solidFill>
                  </a:tcPr>
                </a:tc>
                <a:extLst>
                  <a:ext uri="{0D108BD9-81ED-4DB2-BD59-A6C34878D82A}">
                    <a16:rowId xmlns:a16="http://schemas.microsoft.com/office/drawing/2014/main" val="413157602"/>
                  </a:ext>
                </a:extLst>
              </a:tr>
              <a:tr h="381000">
                <a:tc>
                  <a:txBody>
                    <a:bodyPr/>
                    <a:lstStyle/>
                    <a:p>
                      <a:pPr algn="l"/>
                      <a:r>
                        <a:rPr lang="en-US" sz="1400">
                          <a:solidFill>
                            <a:srgbClr val="070B18"/>
                          </a:solidFill>
                        </a:rPr>
                        <a:t>Volatilität p. a.</a:t>
                      </a:r>
                    </a:p>
                  </a:txBody>
                  <a:tcPr anchor="ctr">
                    <a:solidFill>
                      <a:srgbClr val="EDE8DC"/>
                    </a:solidFill>
                  </a:tcPr>
                </a:tc>
                <a:tc>
                  <a:txBody>
                    <a:bodyPr/>
                    <a:lstStyle/>
                    <a:p>
                      <a:pPr algn="r"/>
                      <a:r>
                        <a:rPr lang="en-US" sz="1400">
                          <a:solidFill>
                            <a:srgbClr val="070B18"/>
                          </a:solidFill>
                        </a:rPr>
                        <a:t>27.7 %</a:t>
                      </a:r>
                    </a:p>
                  </a:txBody>
                  <a:tcPr anchor="ctr">
                    <a:solidFill>
                      <a:srgbClr val="EDE8DC"/>
                    </a:solidFill>
                  </a:tcPr>
                </a:tc>
                <a:extLst>
                  <a:ext uri="{0D108BD9-81ED-4DB2-BD59-A6C34878D82A}">
                    <a16:rowId xmlns:a16="http://schemas.microsoft.com/office/drawing/2014/main" val="3575238599"/>
                  </a:ext>
                </a:extLst>
              </a:tr>
              <a:tr h="381000">
                <a:tc>
                  <a:txBody>
                    <a:bodyPr/>
                    <a:lstStyle/>
                    <a:p>
                      <a:pPr algn="l"/>
                      <a:r>
                        <a:rPr lang="en-US" sz="1400">
                          <a:solidFill>
                            <a:srgbClr val="070B18"/>
                          </a:solidFill>
                        </a:rPr>
                        <a:t>Sharpe / Sortino</a:t>
                      </a:r>
                    </a:p>
                  </a:txBody>
                  <a:tcPr anchor="ctr">
                    <a:solidFill>
                      <a:srgbClr val="F7F3E9"/>
                    </a:solidFill>
                  </a:tcPr>
                </a:tc>
                <a:tc>
                  <a:txBody>
                    <a:bodyPr/>
                    <a:lstStyle/>
                    <a:p>
                      <a:pPr algn="r"/>
                      <a:r>
                        <a:rPr lang="en-US" sz="1400">
                          <a:solidFill>
                            <a:srgbClr val="070B18"/>
                          </a:solidFill>
                        </a:rPr>
                        <a:t>0.64 / 1.00</a:t>
                      </a:r>
                    </a:p>
                  </a:txBody>
                  <a:tcPr anchor="ctr">
                    <a:solidFill>
                      <a:srgbClr val="F7F3E9"/>
                    </a:solidFill>
                  </a:tcPr>
                </a:tc>
                <a:extLst>
                  <a:ext uri="{0D108BD9-81ED-4DB2-BD59-A6C34878D82A}">
                    <a16:rowId xmlns:a16="http://schemas.microsoft.com/office/drawing/2014/main" val="879050446"/>
                  </a:ext>
                </a:extLst>
              </a:tr>
            </a:tbl>
          </a:graphicData>
        </a:graphic>
      </p:graphicFrame>
      <p:sp>
        <p:nvSpPr>
          <p:cNvPr id="5" name="TextBox 4">
            <a:extLst>
              <a:ext uri="{FF2B5EF4-FFF2-40B4-BE49-F238E27FC236}">
                <a16:creationId xmlns:a16="http://schemas.microsoft.com/office/drawing/2014/main" id="{E551F072-47B5-904B-9A93-E11139C71B7A}"/>
              </a:ext>
            </a:extLst>
          </p:cNvPr>
          <p:cNvSpPr txBox="1"/>
          <p:nvPr/>
        </p:nvSpPr>
        <p:spPr>
          <a:xfrm>
            <a:off x="1054100" y="5715000"/>
            <a:ext cx="10083800" cy="228600"/>
          </a:xfrm>
          <a:prstGeom prst="rect">
            <a:avLst/>
          </a:prstGeom>
          <a:noFill/>
        </p:spPr>
        <p:txBody>
          <a:bodyPr vertOverflow="overflow" vert="horz" wrap="square" rtlCol="0" anchor="t">
            <a:spAutoFit/>
          </a:bodyPr>
          <a:lstStyle/>
          <a:p>
            <a:pPr algn="l"/>
            <a:r>
              <a:rPr lang="en-US" sz="1400">
                <a:solidFill>
                  <a:srgbClr val="4F5157"/>
                </a:solidFill>
              </a:rPr>
              <a:t>Eigene Auswertung von 69 Monatsrenditen · Vergangene Wertentwicklung ist kein Indikator für die Zukunft.</a:t>
            </a:r>
          </a:p>
        </p:txBody>
      </p:sp>
    </p:spTree>
    <p:extLst>
      <p:ext uri="{BB962C8B-B14F-4D97-AF65-F5344CB8AC3E}">
        <p14:creationId xmlns:p14="http://schemas.microsoft.com/office/powerpoint/2010/main" val="656836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CB8CC-2D75-8F99-5FDF-C860C5F2113C}"/>
              </a:ext>
            </a:extLst>
          </p:cNvPr>
          <p:cNvSpPr>
            <a:spLocks noGrp="1"/>
          </p:cNvSpPr>
          <p:nvPr>
            <p:ph type="title"/>
          </p:nvPr>
        </p:nvSpPr>
        <p:spPr/>
        <p:txBody>
          <a:bodyPr/>
          <a:lstStyle/>
          <a:p>
            <a:r>
              <a:rPr lang="de-DE" dirty="0"/>
              <a:t>Vier Regeln sind nicht verhandelbar – alles andere bleibt Ermessen</a:t>
            </a:r>
          </a:p>
        </p:txBody>
      </p:sp>
      <p:sp>
        <p:nvSpPr>
          <p:cNvPr id="3" name="Textplatzhalter 2">
            <a:extLst>
              <a:ext uri="{FF2B5EF4-FFF2-40B4-BE49-F238E27FC236}">
                <a16:creationId xmlns:a16="http://schemas.microsoft.com/office/drawing/2014/main" id="{81DAF5F8-458C-C525-0F30-9084DA1A9CCB}"/>
              </a:ext>
            </a:extLst>
          </p:cNvPr>
          <p:cNvSpPr>
            <a:spLocks noGrp="1"/>
          </p:cNvSpPr>
          <p:nvPr>
            <p:ph type="body" idx="1"/>
          </p:nvPr>
        </p:nvSpPr>
        <p:spPr/>
        <p:txBody>
          <a:bodyPr/>
          <a:lstStyle/>
          <a:p>
            <a:pPr marL="0" indent="0">
              <a:spcBef>
                <a:spcPts val="1000"/>
              </a:spcBef>
              <a:buNone/>
            </a:pPr>
            <a:r>
              <a:rPr lang="de-DE" sz="1800" spc="40" dirty="0">
                <a:solidFill>
                  <a:srgbClr val="C2A36B"/>
                </a:solidFill>
              </a:rPr>
              <a:t>Konzentration</a:t>
            </a:r>
          </a:p>
          <a:p>
            <a:pPr marL="0" indent="0">
              <a:lnSpc>
                <a:spcPct val="108000"/>
              </a:lnSpc>
              <a:spcBef>
                <a:spcPts val="300"/>
              </a:spcBef>
              <a:buNone/>
            </a:pPr>
            <a:r>
              <a:rPr lang="de-DE" sz="1500" dirty="0">
                <a:solidFill>
                  <a:srgbClr val="070B18"/>
                </a:solidFill>
              </a:rPr>
              <a:t>Wenige Positionen gleichzeitig. Streuung über viele Titel würde den Effekt der wenigen richtigen Entscheidungen verwässern.</a:t>
            </a:r>
          </a:p>
          <a:p>
            <a:pPr marL="0" indent="0">
              <a:spcBef>
                <a:spcPts val="1000"/>
              </a:spcBef>
              <a:buNone/>
            </a:pPr>
            <a:r>
              <a:rPr lang="de-DE" sz="1800" spc="40" dirty="0">
                <a:solidFill>
                  <a:srgbClr val="C2A36B"/>
                </a:solidFill>
              </a:rPr>
              <a:t>Hebel</a:t>
            </a:r>
          </a:p>
          <a:p>
            <a:pPr marL="0" indent="0">
              <a:lnSpc>
                <a:spcPct val="108000"/>
              </a:lnSpc>
              <a:spcBef>
                <a:spcPts val="300"/>
              </a:spcBef>
              <a:buNone/>
            </a:pPr>
            <a:r>
              <a:rPr lang="de-DE" sz="1500" dirty="0">
                <a:solidFill>
                  <a:srgbClr val="070B18"/>
                </a:solidFill>
              </a:rPr>
              <a:t>Hebelprodukte nur dort, wo die These klar terminiert ist und der Stop eng liegt.</a:t>
            </a:r>
          </a:p>
        </p:txBody>
      </p:sp>
      <p:sp>
        <p:nvSpPr>
          <p:cNvPr id="4" name="Textplatzhalter 3">
            <a:extLst>
              <a:ext uri="{FF2B5EF4-FFF2-40B4-BE49-F238E27FC236}">
                <a16:creationId xmlns:a16="http://schemas.microsoft.com/office/drawing/2014/main" id="{AC674054-6D5D-1BAF-5D43-F124D0AAD0F8}"/>
              </a:ext>
            </a:extLst>
          </p:cNvPr>
          <p:cNvSpPr>
            <a:spLocks noGrp="1"/>
          </p:cNvSpPr>
          <p:nvPr>
            <p:ph type="body" idx="2"/>
          </p:nvPr>
        </p:nvSpPr>
        <p:spPr/>
        <p:txBody>
          <a:bodyPr/>
          <a:lstStyle/>
          <a:p>
            <a:pPr marL="0" indent="0">
              <a:spcBef>
                <a:spcPts val="1000"/>
              </a:spcBef>
              <a:buNone/>
            </a:pPr>
            <a:r>
              <a:rPr lang="de-DE" sz="1800" spc="40" dirty="0">
                <a:solidFill>
                  <a:srgbClr val="C2A36B"/>
                </a:solidFill>
              </a:rPr>
              <a:t>Stop-Disziplin</a:t>
            </a:r>
          </a:p>
          <a:p>
            <a:pPr marL="0" indent="0">
              <a:lnSpc>
                <a:spcPct val="108000"/>
              </a:lnSpc>
              <a:spcBef>
                <a:spcPts val="300"/>
              </a:spcBef>
              <a:buNone/>
            </a:pPr>
            <a:r>
              <a:rPr lang="de-DE" sz="1500" dirty="0">
                <a:solidFill>
                  <a:srgbClr val="070B18"/>
                </a:solidFill>
              </a:rPr>
              <a:t>Der Stop wird beim Einstieg gesetzt, ausschließlich in Richtung Gewinn nachgezogen und nie erweitert.</a:t>
            </a:r>
          </a:p>
          <a:p>
            <a:pPr marL="0" indent="0">
              <a:spcBef>
                <a:spcPts val="1000"/>
              </a:spcBef>
              <a:buNone/>
            </a:pPr>
            <a:r>
              <a:rPr lang="de-DE" sz="1800" spc="40" dirty="0">
                <a:solidFill>
                  <a:srgbClr val="C2A36B"/>
                </a:solidFill>
              </a:rPr>
              <a:t>Cash ist eine Position</a:t>
            </a:r>
          </a:p>
          <a:p>
            <a:pPr marL="0" indent="0">
              <a:lnSpc>
                <a:spcPct val="108000"/>
              </a:lnSpc>
              <a:spcBef>
                <a:spcPts val="300"/>
              </a:spcBef>
              <a:buNone/>
            </a:pPr>
            <a:r>
              <a:rPr lang="de-DE" sz="1500" dirty="0">
                <a:solidFill>
                  <a:srgbClr val="070B18"/>
                </a:solidFill>
              </a:rPr>
              <a:t>Wenn keine Idee die Bestätigung im Preis findet, wird nicht gehandelt. Untätigkeit ist ein zulässiges Ergebnis.</a:t>
            </a:r>
          </a:p>
        </p:txBody>
      </p:sp>
      <p:sp>
        <p:nvSpPr>
          <p:cNvPr id="80" name="Statement"/>
          <p:cNvSpPr/>
          <p:nvPr/>
        </p:nvSpPr>
        <p:spPr>
          <a:xfrm>
            <a:off x="1054100" y="5334000"/>
            <a:ext cx="10083800" cy="406400"/>
          </a:xfrm>
          <a:prstGeom prst="rect">
            <a:avLst/>
          </a:prstGeom>
          <a:solidFill>
            <a:srgbClr val="070B18"/>
          </a:solidFill>
          <a:ln>
            <a:noFill/>
          </a:ln>
        </p:spPr>
        <p:txBody>
          <a:bodyPr wrap="square" lIns="152400" tIns="0" rIns="152400" bIns="0" anchor="ctr"/>
          <a:lstStyle/>
          <a:p>
            <a:pPr algn="ctr">
              <a:buNone/>
            </a:pPr>
            <a:r>
              <a:rPr lang="de-DE" sz="1600" dirty="0">
                <a:solidFill>
                  <a:srgbClr val="EDE8DC"/>
                </a:solidFill>
              </a:rPr>
              <a:t>Quasi wir Ordoliberalismus – Freiheit in Bandbreiten.</a:t>
            </a:r>
          </a:p>
        </p:txBody>
      </p:sp>
      <p:sp>
        <p:nvSpPr>
          <p:cNvPr id="90" name="Quelle"/>
          <p:cNvSpPr txBox="1"/>
          <p:nvPr/>
        </p:nvSpPr>
        <p:spPr>
          <a:xfrm>
            <a:off x="1054100" y="5918200"/>
            <a:ext cx="10083800" cy="254000"/>
          </a:xfrm>
          <a:prstGeom prst="rect">
            <a:avLst/>
          </a:prstGeom>
          <a:noFill/>
        </p:spPr>
        <p:txBody>
          <a:bodyPr wrap="square" lIns="0" tIns="0" rIns="0" bIns="0" anchor="t"/>
          <a:lstStyle/>
          <a:p>
            <a:pPr algn="l">
              <a:buNone/>
            </a:pPr>
            <a:r>
              <a:rPr lang="de-DE" sz="1200" dirty="0">
                <a:solidFill>
                  <a:srgbClr val="4F5157"/>
                </a:solidFill>
              </a:rPr>
              <a:t>Quelle: eigene Darstellung des Regelwerks, August 2026.</a:t>
            </a:r>
          </a:p>
        </p:txBody>
      </p:sp>
    </p:spTree>
    <p:extLst>
      <p:ext uri="{BB962C8B-B14F-4D97-AF65-F5344CB8AC3E}">
        <p14:creationId xmlns:p14="http://schemas.microsoft.com/office/powerpoint/2010/main" val="1514059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70B18">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4B550-8881-BB69-B3D4-03F6BBEAE9EE}"/>
              </a:ext>
            </a:extLst>
          </p:cNvPr>
          <p:cNvSpPr>
            <a:spLocks noGrp="1"/>
          </p:cNvSpPr>
          <p:nvPr>
            <p:ph type="title"/>
          </p:nvPr>
        </p:nvSpPr>
        <p:spPr/>
        <p:txBody>
          <a:bodyPr/>
          <a:lstStyle/>
          <a:p>
            <a:r>
              <a:rPr lang="de-DE" dirty="0"/>
              <a:t>Datenanalyse der Handelshistorie</a:t>
            </a:r>
          </a:p>
        </p:txBody>
      </p:sp>
      <p:sp>
        <p:nvSpPr>
          <p:cNvPr id="3" name="Text Placeholder 2">
            <a:extLst>
              <a:ext uri="{FF2B5EF4-FFF2-40B4-BE49-F238E27FC236}">
                <a16:creationId xmlns:a16="http://schemas.microsoft.com/office/drawing/2014/main" id="{2CBECC4C-0213-C480-1943-60AE1ECC3E9F}"/>
              </a:ext>
            </a:extLst>
          </p:cNvPr>
          <p:cNvSpPr>
            <a:spLocks noGrp="1"/>
          </p:cNvSpPr>
          <p:nvPr>
            <p:ph type="body" idx="1"/>
          </p:nvPr>
        </p:nvSpPr>
        <p:spPr/>
        <p:txBody>
          <a:bodyPr/>
          <a:lstStyle/>
          <a:p>
            <a:pPr>
              <a:buNone/>
            </a:pPr>
            <a:r>
              <a:rPr lang="de-DE" sz="1600" dirty="0">
                <a:latin typeface="Amasis MT Pro" panose="02040504050005020304" pitchFamily="18" charset="77"/>
              </a:rPr>
              <a:t>Eigene Auswertung von 1.378 abgeschlossenen Rundtrips und 69 Monatsrenditen. Methodik, Verteilung und Robustheit der Ergebnisse — ergänzend zu den Kapiteln davor.</a:t>
            </a:r>
          </a:p>
        </p:txBody>
      </p:sp>
      <p:sp>
        <p:nvSpPr>
          <p:cNvPr id="4" name="Eyebrow">
            <a:extLst>
              <a:ext uri="{FF2B5EF4-FFF2-40B4-BE49-F238E27FC236}">
                <a16:creationId xmlns:a16="http://schemas.microsoft.com/office/drawing/2014/main" id="{3A89B2DE-5E03-054F-AB31-B471E9695543}"/>
              </a:ext>
            </a:extLst>
          </p:cNvPr>
          <p:cNvSpPr txBox="1"/>
          <p:nvPr/>
        </p:nvSpPr>
        <p:spPr>
          <a:xfrm>
            <a:off x="990600" y="1117600"/>
            <a:ext cx="5080000" cy="254000"/>
          </a:xfrm>
          <a:prstGeom prst="rect">
            <a:avLst/>
          </a:prstGeom>
          <a:noFill/>
        </p:spPr>
        <p:txBody>
          <a:bodyPr vertOverflow="overflow" vert="horz" wrap="square" rtlCol="0" anchor="t">
            <a:noAutofit/>
          </a:bodyPr>
          <a:lstStyle/>
          <a:p>
            <a:pPr algn="l"/>
            <a:r>
              <a:rPr lang="en-US" sz="1400" b="1">
                <a:solidFill>
                  <a:srgbClr val="C2A36B"/>
                </a:solidFill>
              </a:rPr>
              <a:t>ANHANG</a:t>
            </a:r>
          </a:p>
        </p:txBody>
      </p:sp>
      <p:sp>
        <p:nvSpPr>
          <p:cNvPr id="5" name="Basislinie">
            <a:extLst>
              <a:ext uri="{FF2B5EF4-FFF2-40B4-BE49-F238E27FC236}">
                <a16:creationId xmlns:a16="http://schemas.microsoft.com/office/drawing/2014/main" id="{ABDE3A73-4410-9B49-B53B-E941588AE564}"/>
              </a:ext>
            </a:extLst>
          </p:cNvPr>
          <p:cNvSpPr/>
          <p:nvPr/>
        </p:nvSpPr>
        <p:spPr>
          <a:xfrm>
            <a:off x="1054100" y="3886200"/>
            <a:ext cx="3810000" cy="12700"/>
          </a:xfrm>
          <a:prstGeom prst="rect">
            <a:avLst/>
          </a:prstGeom>
          <a:solidFill>
            <a:srgbClr val="C2A36B"/>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Basislabel">
            <a:extLst>
              <a:ext uri="{FF2B5EF4-FFF2-40B4-BE49-F238E27FC236}">
                <a16:creationId xmlns:a16="http://schemas.microsoft.com/office/drawing/2014/main" id="{A1D8A34E-EA00-DA48-8174-40C2D18A0B97}"/>
              </a:ext>
            </a:extLst>
          </p:cNvPr>
          <p:cNvSpPr txBox="1"/>
          <p:nvPr/>
        </p:nvSpPr>
        <p:spPr>
          <a:xfrm>
            <a:off x="1054100" y="4064000"/>
            <a:ext cx="6350000" cy="254000"/>
          </a:xfrm>
          <a:prstGeom prst="rect">
            <a:avLst/>
          </a:prstGeom>
          <a:noFill/>
        </p:spPr>
        <p:txBody>
          <a:bodyPr vertOverflow="overflow" vert="horz" wrap="square" rtlCol="0" anchor="t">
            <a:noAutofit/>
          </a:bodyPr>
          <a:lstStyle/>
          <a:p>
            <a:pPr algn="l">
              <a:buNone/>
            </a:pPr>
            <a:r>
              <a:rPr lang="de-DE" sz="1400" b="1" spc="240" dirty="0">
                <a:solidFill>
                  <a:srgbClr val="C2A36B"/>
                </a:solidFill>
              </a:rPr>
              <a:t>GRUNDLAGE DER AUSWERTUNG</a:t>
            </a:r>
          </a:p>
        </p:txBody>
      </p:sp>
      <p:sp>
        <p:nvSpPr>
          <p:cNvPr id="7" name="Basistext">
            <a:extLst>
              <a:ext uri="{FF2B5EF4-FFF2-40B4-BE49-F238E27FC236}">
                <a16:creationId xmlns:a16="http://schemas.microsoft.com/office/drawing/2014/main" id="{61A707E0-ABC4-2E4D-A666-2DD65D1AA48C}"/>
              </a:ext>
            </a:extLst>
          </p:cNvPr>
          <p:cNvSpPr txBox="1"/>
          <p:nvPr/>
        </p:nvSpPr>
        <p:spPr>
          <a:xfrm>
            <a:off x="1054100" y="4394200"/>
            <a:ext cx="9652000" cy="1270000"/>
          </a:xfrm>
          <a:prstGeom prst="rect">
            <a:avLst/>
          </a:prstGeom>
          <a:noFill/>
        </p:spPr>
        <p:txBody>
          <a:bodyPr vertOverflow="overflow" vert="horz" wrap="square" rtlCol="0" anchor="t">
            <a:noAutofit/>
          </a:bodyPr>
          <a:lstStyle/>
          <a:p>
            <a:pPr algn="l">
              <a:lnSpc>
                <a:spcPct val="104000"/>
              </a:lnSpc>
              <a:spcBef>
                <a:spcPts val="180"/>
              </a:spcBef>
              <a:buNone/>
            </a:pPr>
            <a:r>
              <a:rPr lang="de-DE" sz="1400" b="1" dirty="0">
                <a:solidFill>
                  <a:srgbClr val="D2BB91"/>
                </a:solidFill>
              </a:rPr>
              <a:t>Quelle  </a:t>
            </a:r>
            <a:r>
              <a:rPr lang="de-DE" sz="1400" dirty="0">
                <a:solidFill>
                  <a:srgbClr val="EDE8DC"/>
                </a:solidFill>
              </a:rPr>
              <a:t>eigene dokumentierte Strategiehistorie und eigene Berechnungen</a:t>
            </a:r>
          </a:p>
          <a:p>
            <a:pPr algn="l">
              <a:lnSpc>
                <a:spcPct val="104000"/>
              </a:lnSpc>
              <a:spcBef>
                <a:spcPts val="180"/>
              </a:spcBef>
              <a:buNone/>
            </a:pPr>
            <a:r>
              <a:rPr lang="de-DE" sz="1400" b="1" dirty="0">
                <a:solidFill>
                  <a:srgbClr val="D2BB91"/>
                </a:solidFill>
              </a:rPr>
              <a:t>Stichtag  </a:t>
            </a:r>
            <a:r>
              <a:rPr lang="de-DE" sz="1400" dirty="0">
                <a:solidFill>
                  <a:srgbClr val="EDE8DC"/>
                </a:solidFill>
              </a:rPr>
              <a:t>28.08.2026 · Währung Euro</a:t>
            </a:r>
          </a:p>
          <a:p>
            <a:pPr algn="l">
              <a:lnSpc>
                <a:spcPct val="104000"/>
              </a:lnSpc>
              <a:spcBef>
                <a:spcPts val="180"/>
              </a:spcBef>
              <a:buNone/>
            </a:pPr>
            <a:r>
              <a:rPr lang="de-DE" sz="1400" b="1" dirty="0">
                <a:solidFill>
                  <a:srgbClr val="D2BB91"/>
                </a:solidFill>
              </a:rPr>
              <a:t>Einordnung  </a:t>
            </a:r>
            <a:r>
              <a:rPr lang="de-DE" sz="1400" dirty="0">
                <a:solidFill>
                  <a:srgbClr val="EDE8DC"/>
                </a:solidFill>
              </a:rPr>
              <a:t>historische Dokumentation, keine Echtzeitbewertung</a:t>
            </a:r>
          </a:p>
          <a:p>
            <a:pPr algn="l">
              <a:lnSpc>
                <a:spcPct val="104000"/>
              </a:lnSpc>
              <a:spcBef>
                <a:spcPts val="180"/>
              </a:spcBef>
              <a:buNone/>
            </a:pPr>
            <a:r>
              <a:rPr lang="de-DE" sz="1400" b="1" dirty="0">
                <a:solidFill>
                  <a:srgbClr val="D2BB91"/>
                </a:solidFill>
              </a:rPr>
              <a:t>Methode  </a:t>
            </a:r>
            <a:r>
              <a:rPr lang="de-DE" sz="1400" dirty="0">
                <a:solidFill>
                  <a:srgbClr val="EDE8DC"/>
                </a:solidFill>
              </a:rPr>
              <a:t>Monatsreihe aus Monatsschlusskursen verkettet; 1.378 Rundtrips gleichgewichtet, ohne Positionsgrößen</a:t>
            </a:r>
          </a:p>
        </p:txBody>
      </p:sp>
    </p:spTree>
    <p:extLst>
      <p:ext uri="{BB962C8B-B14F-4D97-AF65-F5344CB8AC3E}">
        <p14:creationId xmlns:p14="http://schemas.microsoft.com/office/powerpoint/2010/main" val="1628224801"/>
      </p:ext>
    </p:extLst>
  </p:cSld>
  <p:clrMapOvr>
    <a:masterClrMapping/>
  </p:clrMapOvr>
</p:sld>
</file>

<file path=ppt/theme/theme1.xml><?xml version="1.0" encoding="utf-8"?>
<a:theme xmlns:a="http://schemas.openxmlformats.org/drawingml/2006/main" name="nordIX [1787066286224]">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nordIX [1788029341489]">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nordIX [1788029759174]">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nordIX [1788032599064]">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nordIX [1788041032738]">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4.xml><?xml version="1.0" encoding="utf-8"?>
<a:theme xmlns:a="http://schemas.openxmlformats.org/drawingml/2006/main" name="nordIX [1788046054479]">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5.xml><?xml version="1.0" encoding="utf-8"?>
<a:theme xmlns:a="http://schemas.openxmlformats.org/drawingml/2006/main" name="nordIX [1788049266515]">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6.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ordIX [1787124326066]">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nordIX [1787124983218]">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nordIX [1787129235790]">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nordIX [1787146117192]">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nordIX [1787685864492]">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nordIX [1787686562842]">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nordIX [1787863428226]">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nordIX [1787863464195]">
  <a:themeElements>
    <a:clrScheme name="Office">
      <a:dk1>
        <a:srgbClr val="080E1C"/>
      </a:dk1>
      <a:lt1>
        <a:srgbClr val="F7F5EF"/>
      </a:lt1>
      <a:dk2>
        <a:srgbClr val="0C1220"/>
      </a:dk2>
      <a:lt2>
        <a:srgbClr val="EDE8DB"/>
      </a:lt2>
      <a:accent1>
        <a:srgbClr val="C8A126"/>
      </a:accent1>
      <a:accent2>
        <a:srgbClr val="D8BF72"/>
      </a:accent2>
      <a:accent3>
        <a:srgbClr val="937923"/>
      </a:accent3>
      <a:accent4>
        <a:srgbClr val="646469"/>
      </a:accent4>
      <a:accent5>
        <a:srgbClr val="55606B"/>
      </a:accent5>
      <a:accent6>
        <a:srgbClr val="8FA7BC"/>
      </a:accent6>
      <a:hlink>
        <a:srgbClr val="467886"/>
      </a:hlink>
      <a:folHlink>
        <a:srgbClr val="96607D"/>
      </a:folHlink>
    </a:clrScheme>
    <a:fontScheme name="Office">
      <a:majorFont>
        <a:latin typeface="Garamon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Garamond"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15BD7D4-7F1A-4506-B0E4-23251DB2DF5C}">
  <we:reference id="WA200010001" version="1.0.0.1" store="Omex" storeType="OMEX"/>
  <we:alternateReferences>
    <we:reference id="WA200010001" version="1.0.0.1" store="WA200010001" storeType="OMEX"/>
  </we:alternateReferences>
  <we:properties>
    <we:property name="claude.fileId" value="&quot;29326565-8268-417d-a27e-9d6f5c016845&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6170</TotalTime>
  <Words>2242</Words>
  <Application>Microsoft Macintosh PowerPoint</Application>
  <PresentationFormat>Widescreen</PresentationFormat>
  <Paragraphs>428</Paragraphs>
  <Slides>17</Slides>
  <Notes>0</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17</vt:i4>
      </vt:variant>
    </vt:vector>
  </HeadingPairs>
  <TitlesOfParts>
    <vt:vector size="36" baseType="lpstr">
      <vt:lpstr>Amasis MT Pro</vt:lpstr>
      <vt:lpstr>Aptos</vt:lpstr>
      <vt:lpstr>Arial</vt:lpstr>
      <vt:lpstr>Garamond</vt:lpstr>
      <vt:lpstr>nordIX [1787066286224]</vt:lpstr>
      <vt:lpstr>nordIX [1787124326066]</vt:lpstr>
      <vt:lpstr>nordIX [1787124983218]</vt:lpstr>
      <vt:lpstr>nordIX [1787129235790]</vt:lpstr>
      <vt:lpstr>nordIX [1787146117192]</vt:lpstr>
      <vt:lpstr>nordIX [1787685864492]</vt:lpstr>
      <vt:lpstr>nordIX [1787686562842]</vt:lpstr>
      <vt:lpstr>nordIX [1787863428226]</vt:lpstr>
      <vt:lpstr>nordIX [1787863464195]</vt:lpstr>
      <vt:lpstr>nordIX [1788029341489]</vt:lpstr>
      <vt:lpstr>nordIX [1788029759174]</vt:lpstr>
      <vt:lpstr>nordIX [1788032599064]</vt:lpstr>
      <vt:lpstr>nordIX [1788041032738]</vt:lpstr>
      <vt:lpstr>nordIX [1788046054479]</vt:lpstr>
      <vt:lpstr>nordIX [1788049266515]</vt:lpstr>
      <vt:lpstr>alpaca turtle</vt:lpstr>
      <vt:lpstr>Fünf Kapitel: von der Konstruktion über die Belastbarkeit bis zum Zugang</vt:lpstr>
      <vt:lpstr>Diskretionäres Makro mit hartem Risikoschnitt – seit 2020 dokumentiert</vt:lpstr>
      <vt:lpstr>Asymmetrische Chance, Bestätigung im Preis, harter Stop</vt:lpstr>
      <vt:lpstr>Drei negative Jahre, zwei Ausreißerjahre: die Rendite entsteht in wenigen Trendphasen</vt:lpstr>
      <vt:lpstr>Jeder Monat seit Auflage: 69 Monatsrenditen, Gewinne in Gold, Verluste in Grau</vt:lpstr>
      <vt:lpstr>Nur 46 % der Monate positiv – der Gewinnmonat ist aber doppelt so groß wie der Verlustmonat</vt:lpstr>
      <vt:lpstr>Vier Regeln sind nicht verhandelbar – alles andere bleibt Ermessen</vt:lpstr>
      <vt:lpstr>Datenanalyse der Handelshistorie</vt:lpstr>
      <vt:lpstr>Wertentwicklung und Rücksetzer seit Auflage</vt:lpstr>
      <vt:lpstr>Rollierende 12-Monatsperformance</vt:lpstr>
      <vt:lpstr>„Ride your winners, cut yor losses!“</vt:lpstr>
      <vt:lpstr>Die Ergebnisse sind nicht normalverteilt</vt:lpstr>
      <vt:lpstr>Monatsrenditen 2020 bis 2026 im Überblick</vt:lpstr>
      <vt:lpstr>Ist der Haltedauer-Effekt über die Jahre stabil?</vt:lpstr>
      <vt:lpstr>„All trading is ultimately discretionary.“</vt:lpstr>
      <vt:lpstr>Rechtliche Hinweise und Datenherkunft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alpaca turtle – Strategiedokumentation</dc:title>
  <dc:creator>malou trading</dc:creator>
  <cp:lastModifiedBy>Benjamin Suermann | nordIX AG</cp:lastModifiedBy>
  <cp:revision>236</cp:revision>
  <dcterms:created xsi:type="dcterms:W3CDTF">2026-01-20T10:39:38Z</dcterms:created>
  <dcterms:modified xsi:type="dcterms:W3CDTF">2026-08-30T01:09:30Z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0x0101004E0D84098924704EB8E39D617B7CEEFF</vt:lpwstr>
  </property>
</Properties>
</file>